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02" r:id="rId5"/>
    <p:sldId id="259" r:id="rId6"/>
    <p:sldId id="293" r:id="rId7"/>
    <p:sldId id="292" r:id="rId8"/>
    <p:sldId id="299" r:id="rId9"/>
    <p:sldId id="294" r:id="rId10"/>
    <p:sldId id="295" r:id="rId11"/>
    <p:sldId id="296" r:id="rId12"/>
    <p:sldId id="297" r:id="rId13"/>
    <p:sldId id="298" r:id="rId14"/>
    <p:sldId id="300" r:id="rId15"/>
    <p:sldId id="301" r:id="rId16"/>
    <p:sldId id="303" r:id="rId17"/>
    <p:sldId id="310" r:id="rId18"/>
    <p:sldId id="304" r:id="rId19"/>
    <p:sldId id="305" r:id="rId20"/>
    <p:sldId id="314" r:id="rId21"/>
    <p:sldId id="309" r:id="rId22"/>
    <p:sldId id="311" r:id="rId23"/>
    <p:sldId id="321" r:id="rId24"/>
    <p:sldId id="313" r:id="rId25"/>
    <p:sldId id="312" r:id="rId26"/>
    <p:sldId id="306" r:id="rId27"/>
    <p:sldId id="307" r:id="rId28"/>
    <p:sldId id="315" r:id="rId29"/>
    <p:sldId id="316" r:id="rId30"/>
    <p:sldId id="317" r:id="rId31"/>
    <p:sldId id="318" r:id="rId32"/>
    <p:sldId id="319" r:id="rId33"/>
    <p:sldId id="322" r:id="rId34"/>
    <p:sldId id="320" r:id="rId35"/>
    <p:sldId id="325" r:id="rId36"/>
    <p:sldId id="326" r:id="rId37"/>
    <p:sldId id="327" r:id="rId38"/>
    <p:sldId id="328" r:id="rId39"/>
    <p:sldId id="330" r:id="rId40"/>
    <p:sldId id="323" r:id="rId41"/>
    <p:sldId id="329" r:id="rId42"/>
    <p:sldId id="331" r:id="rId43"/>
    <p:sldId id="332" r:id="rId44"/>
    <p:sldId id="333" r:id="rId45"/>
    <p:sldId id="334" r:id="rId46"/>
    <p:sldId id="335" r:id="rId47"/>
    <p:sldId id="336" r:id="rId48"/>
    <p:sldId id="337" r:id="rId49"/>
    <p:sldId id="338" r:id="rId50"/>
    <p:sldId id="339" r:id="rId51"/>
    <p:sldId id="340" r:id="rId52"/>
    <p:sldId id="341" r:id="rId53"/>
    <p:sldId id="342" r:id="rId54"/>
    <p:sldId id="343" r:id="rId55"/>
    <p:sldId id="344" r:id="rId56"/>
    <p:sldId id="345" r:id="rId57"/>
    <p:sldId id="347" r:id="rId58"/>
    <p:sldId id="346" r:id="rId59"/>
    <p:sldId id="348" r:id="rId60"/>
    <p:sldId id="349" r:id="rId61"/>
    <p:sldId id="350" r:id="rId62"/>
    <p:sldId id="351" r:id="rId63"/>
    <p:sldId id="352" r:id="rId64"/>
    <p:sldId id="355" r:id="rId65"/>
    <p:sldId id="356" r:id="rId66"/>
    <p:sldId id="353" r:id="rId67"/>
    <p:sldId id="354" r:id="rId68"/>
    <p:sldId id="357" r:id="rId69"/>
    <p:sldId id="358" r:id="rId70"/>
    <p:sldId id="359" r:id="rId71"/>
    <p:sldId id="361" r:id="rId72"/>
    <p:sldId id="362" r:id="rId73"/>
    <p:sldId id="364" r:id="rId74"/>
    <p:sldId id="365" r:id="rId75"/>
    <p:sldId id="366" r:id="rId76"/>
    <p:sldId id="367" r:id="rId77"/>
    <p:sldId id="368" r:id="rId78"/>
    <p:sldId id="369" r:id="rId79"/>
    <p:sldId id="370" r:id="rId80"/>
    <p:sldId id="371" r:id="rId81"/>
    <p:sldId id="372" r:id="rId82"/>
    <p:sldId id="373" r:id="rId83"/>
    <p:sldId id="374" r:id="rId84"/>
    <p:sldId id="375" r:id="rId85"/>
    <p:sldId id="376" r:id="rId86"/>
    <p:sldId id="377" r:id="rId87"/>
    <p:sldId id="378" r:id="rId88"/>
    <p:sldId id="379" r:id="rId89"/>
    <p:sldId id="380" r:id="rId90"/>
    <p:sldId id="385" r:id="rId91"/>
    <p:sldId id="386" r:id="rId92"/>
    <p:sldId id="387" r:id="rId93"/>
    <p:sldId id="388" r:id="rId94"/>
    <p:sldId id="389" r:id="rId95"/>
    <p:sldId id="390" r:id="rId96"/>
    <p:sldId id="391" r:id="rId97"/>
    <p:sldId id="392" r:id="rId98"/>
    <p:sldId id="393" r:id="rId99"/>
    <p:sldId id="394" r:id="rId100"/>
    <p:sldId id="381" r:id="rId101"/>
    <p:sldId id="382" r:id="rId102"/>
    <p:sldId id="383" r:id="rId103"/>
    <p:sldId id="384" r:id="rId104"/>
    <p:sldId id="395" r:id="rId105"/>
    <p:sldId id="291" r:id="rId106"/>
  </p:sldIdLst>
  <p:sldSz cx="9144000" cy="6858000" type="screen4x3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11" autoAdjust="0"/>
    <p:restoredTop sz="94660"/>
  </p:normalViewPr>
  <p:slideViewPr>
    <p:cSldViewPr>
      <p:cViewPr varScale="1">
        <p:scale>
          <a:sx n="118" d="100"/>
          <a:sy n="118" d="100"/>
        </p:scale>
        <p:origin x="2045" y="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4:57.04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234 1081 0,'36'0'0,"18"0"15,-18 0-15,18 0 16,-17 0-16,-19 0 62,0 0-46,0 0 0,0 0-1,0 0-15,0 0 16,0 0-16,18 0 15,-18 0-15,18 0 16,0 0-16,0 0 16,0 0-16,18 0 15,-18 0-15,0 0 16,0 0-16,0 0 16,-18 0-16,0 0 15,18 0 1,-18 0-16,0 0 15</inkml:trace>
  <inkml:trace contextRef="#ctx0" brushRef="#br0" timeOffset="-2393">0 505 0,'0'-18'234,"18"18"-203,0 0-31,0 0 16,18 0-16,-18 0 15,0 0 1,0 0-16,0 0 16,0 0-16,0 0 15,18 0 1,0 0 78</inkml:trace>
  <inkml:trace contextRef="#ctx0" brushRef="#br0" timeOffset="-895">342 577 0,'18'0'156,"0"0"-156,0 0 0,0 0 16,19 0 0,-1 0-16,0-36 15,0 0-15,0 0 16,0-36-16,18 18 16,-36-18-16,18 17 15,-18 1-15,0 18 16,-18 0-16,18 18 15,-18 0 17,0 0-17,0-18 17,0 72 93,0-18-125,0 0 0,0 18 15,0 0-15,0 0 16,0-18-1,0 55-15,0-19 16,0 0-16,0 0 16,0 0-16,0 18 15,0-36-15,0 18 16,0-18-16,0-18 16,0 0-16,0 0 15,0 18-15,0-18 16,0 0-16,0 18 15,0-18 1,0 0-16,0 0 16,0 0-1,0 0 1,0 0 93</inkml:trace>
  <inkml:trace contextRef="#ctx0" brushRef="#br0" timeOffset="1895">829 919 0,'-18'0'203,"0"0"-94,0 0-93,18 18-1,0 0 1,0 0 0,0 0-1,0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5:09.35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0,'18'0'156,"0"0"-156,0 0 16,18 0-1,0 0-15,0 0 0,0 0 16,0 0-1,0 0-15,-18 0 0,0 0 16,0 0-16,0 0 47,0 0-16,0 0-15,0 0 15,0 0 0,0 0-15,0 0 0,0 0-1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5:10.59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162 20 0,'0'-18'94,"18"18"-78,-18 18-1,0 0 1,-18 0-16,18 0 16,0 0-16,-18 0 15,18 0 1,0 0-16,0 0 15,-18-18-15,18 18 16,-18 0 0,18 18-16,0 0 15,-18 0-15,18-18 16,0 18-16,-36 1 16,36-19-16,0 18 15,0-18-15,-18-18 16,0 18-16,0 18 15,18-18-15,0 0 250,36-18-234,-36 18-16,18-18 16,18 18-16,0-18 15,18 0-15,36 0 16,-36 0-16,18 0 16,18 0-16,-36 0 15,36 0-15,-54 0 16,18 0-16,-36 0 15</inkml:trace>
  <inkml:trace contextRef="#ctx0" brushRef="#br0" timeOffset="1073">414 38 0,'-18'-18'31,"18"36"63,0 0-78,0 18-16,0 18 15,0 0-15,0 36 16,0 19-16,-18-37 16,0 54-16,0-36 15,0-18-15,-18 18 16,18-36-16,18 36 16,-18-54-16,0 18 15,18-36-15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5:22.22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828 42 0,'0'-18'78,"-36"18"-62,0-18-1,-18 18 1,18 0-16,0 0 0,18 0 15,0 0 1,-18 0 0,0 0-16,0 0 0,-18 0 15,18 0 1,-18 0-16,18 54 16,-18-18-16,18 19 15,0-1-15,0 0 16,18 0-16,0-18 15,0 0-15,18 0 16,-18 0-16,18 0 16,0 0-16,0-18 15,0 0-15,0 18 16,0-18-16,0 18 16,0-18-16,0 18 15,0 0-15,0 0 16,18 0-1,-18-18-15,0 0 16,18 0-16,0 0 16,18 0-1,-18 18-15,18-18 0,0-18 16,0 18 0,0 0-16,0-18 15,0 18-15,-18-18 31,0 0-31,0 0 16,0-54 0,0 18-16,0 0 15,-18-18-15,18 18 16,-18 0-16,0 0 16,0 0-16,0 18 15,0 0 1,0 0-16,-36 0 31,18 0-31,-36 18 16,18-18-16,-18 18 15,0-18-15,0 18 16,-36 0-16,36 0 16,18 0-16,0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5:26.17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0,'36'0'156,"37"0"-156,71 0 16,0 0-16,36 0 15,0 0-15,-72 0 16,-18 0-16,-54 0 78,-18 0-78,-18 18 16,-18 18-16,0 0 15,-36 36 1,36 0-16,0 19 15,0 17-15,-36-18 16,36 0-16,0-36 16,0-18-16,18 0 15,0-18-15,0 0 16,0 0-16,0 0 16,0 0 77,0 0-61,0 0-1</inkml:trace>
  <inkml:trace contextRef="#ctx0" brushRef="#br0" timeOffset="749">559 667 0,'-18'0'109,"36"0"-93,36-36 0,-18 36-16,0 0 15,18 0-15,-18-18 16,0 0-16,0 18 16,-18 0-16,0 0 15,0 0 16,0 0-15,0 0-16,0 0 16,0 0-1,18 0 1,0 0-16,18-36 0,0 18 16,-18 18-16,0-18 15,0 18 95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5:31.99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342 109 0,'-18'0'125,"18"-18"-125,18 0 16,18 0 0,18 18-16,1-18 15,17 0 1,-18 18-16,0-18 16,0 18-1,-36 0 1,0 0-16,-18 18 47,0 18-32,0 0-15,0 18 16,-36 18-16,18-18 16,-36-18-16,18 18 15,18-18-15,-18 18 16,18-54-16,-18 18 15,18-18-15,0 0 16,-1 18-16,1-18 16,0 18-1,0-18 63,-18 18-78,18-18 16,36 0 93,0 0-93,18 0-16,0 0 16,19 0-16,17 0 15,0 0-15,-18 0 16,0 0-16,-18 0 16,-18 18-1,0-18-15,-18 18 16,0 0-16,18-18 15,-18 36 1,0 0-16,0 0 16,0 18-16,0-18 15,0 18-15,0-18 16,-18 18 0,0-18-16,0 0 0,-18 0 31,-36 1-31,36-19 0,-18-18 15,18 18 1,-18 0-16,-19-18 16,55 0-16,-18 0 15,18 0-15,-18 0 16,0 0-16,0 0 16,-18 0-16,0-36 15,-36 18 1,36-19-1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6:39.43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127 163 0,'0'36'187,"0"-18"-171,0 0-1,0 0-15,0 0 16,0 0 15,0 0-15,0 0 0,0 0-1,0 0-15,0 0 31,0 0-31,0 18 16,-18-36-16,18 18 16,-18 0-16,18 0 15,-18 0 1,18 0 0,0 0-16,0 0 15,0 0-15,0 0 16,0 0-1,-18 0 1</inkml:trace>
  <inkml:trace contextRef="#ctx0" brushRef="#br0" timeOffset="1616">109 163 0,'-18'0'15,"0"0"1,18 18 62,0 0-78,0 0 16,18 0-1,0 0-15,0 0 16,-18 0-1,36 36-15,-36-36 0,18 18 16,0 0-16,0 0 16,-18-18-16,0 0 15,18-18 1,-18 18 15,0 0-31,18 0 78,0 0 47,-18 0-125,18 0 16,-18 0 109,0 0-94,0 0 0,0 0 32</inkml:trace>
  <inkml:trace contextRef="#ctx0" brushRef="#br0" timeOffset="2424">73 613 0,'-18'0'109,"36"0"-46,0 0-63,0 0 15,0 0-15,-18-18 16,18 18 0,0 0-16,0 0 15,0 0-15,0 0 16,0 0 0,0 0-16,0 0 31,0-18 0,0 18-31,-18-18 16</inkml:trace>
  <inkml:trace contextRef="#ctx0" brushRef="#br0" timeOffset="3232">451 18 0,'0'18'125,"0"0"-125,0 18 16,0 1-16,0 17 16,0-18-16,0 36 15,0 0-15,0 0 16,0-18-16,0 0 16,0 18-1,0-36-15,0 0 0,0-18 31,0 0-31,0 0 32,0 0-17,0 0 1,0 0 31,0 0-32,0 0 48</inkml:trace>
  <inkml:trace contextRef="#ctx0" brushRef="#br0" timeOffset="5512">613 199 0,'0'18'125,"0"0"-125,0 0 16,0 0-16,0 18 15,0-18-15,0 0 16,0 0-1,0 0-15,0 18 16,0-18-16,0 0 16,0 18-1,0-18-15,0 0 16,0 18-16,0 0 16,0-18-1,0 0-15,0 0 203,0-36-187,0 0 0,0 0-16,0 0 15,0 0 1,0-18-16,0 18 31,0 0-31,0 0 31,-18 18-31,18-18 16,0 0 0,0 0-1,0 0 1,0 0-16,0 0 47,0 0-32,0 0 1,0 0-16,0 0 16,0 0-16,0 0 15,18-18 1,-18 0-16,18 18 15,-18 0-15,0-18 16,0 17 0,18-17-1,0 18 48,0 0-48,0 18 1,0-18 0,0 18-1,0 0 1,0 0-16,0 0 31,-18 18 0,19 0-15,-19 0 0,0 0-16,0 0 15,0 1 1,0-1-16,0 0 16,-19-18-1,1 18-15,0-18 16,18 18-16,-36-18 15,0 18-15,0-18 16,18 0-16,0 0 16,-18 18-1,36 0 126,-18-18-141,18 18 16,36-18-1,18 0-15,-18 0 16,18 0-16,-36 0 15,18 0-15,-17 0 16,-1 0-16,0 0 16,0 0-1,18 18-15,-36 0 16,18 0-16,0 18 16,0 18-16,-18-18 15,18 0-15,-18 0 16,0 0-16,0-18 15,0 0-15,0 0 16,0 0-16,0 18 16,0-18-1,-18-18-15,18 18 32,-18-18-32,0 0 0,0 0 15,-18 0-15,18 0 16,0 0-1,0 0-15,-1 0 0,1 0 16,0 0 0,0 0-1,0 0-15,18-18 32,0 0-17,-18 18-15,0-36 16</inkml:trace>
  <inkml:trace contextRef="#ctx0" brushRef="#br0" timeOffset="6975">181 343 0,'-18'-18'46,"0"18"142,18 18-172,0 0-1,0 0 1,0 18-16,0-18 15,0 0-15,0 0 16,0 0 0,0 0-1,0 0-15,0 0 16,-18 0 0,18 0-1,-18-18-15,18 18 0,-18 18 16,18-18-16,0 0 15,-18 0-15,18 0 16,-18 0-16,18 0 16,0 0-16,0 0 15,0 0-15,0 0 16,-18-18-16,18 18 16,-18 0 30,18 0 33,-18 0-79,18 0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6.29295" units="1/cm"/>
          <inkml:channelProperty channel="Y" name="resolution" value="46.30225" units="1/cm"/>
          <inkml:channelProperty channel="T" name="resolution" value="1" units="1/dev"/>
        </inkml:channelProperties>
      </inkml:inkSource>
      <inkml:timestamp xml:id="ts0" timeString="2019-03-21T10:46:59.71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5873 1392 0,'0'18'93,"0"0"-77,0 0 0,0 1-16,0-1 15,0 0 1,0 18-16,0 0 16,0 0-16,0-18 15,0 18-15,0 0 16,0-18-1,0 0 314,0 0-329,0 0 15,0 0 48,-18-18-63,18 18 47,0 0-47,0 0 15,0 0-15,0 0 16,0 0 31,-18 0-32,18 0 32,-18 0-47,18 0 16,0 18-1,-18-36-15,18 18 16,0 0 62,-18 0-78,0-18 31</inkml:trace>
  <inkml:trace contextRef="#ctx0" brushRef="#br0" timeOffset="1618">5909 1374 0,'18'-18'32,"-18"0"-32,18 18 15,0 0 95,0 0-79,0 18-15,0-18-16,0 0 15,0 18-15,-18 0 16,18 18-1,0-18-15,-18 1 0,0-1 16,0 0 0,0 0-16,0 0 15,0 18-15,0-18 16,18 18-16,-18 0 16,0-18-16,0 18 15,0-18-15,0 18 16,-18 0-16,18-18 15,-18 18-15,18-18 16,0 0-16,-18-18 31,18 18-31,-18-18 16,0 18 0,0-18 30,0 0-46,0 0 0,18 18 16,-36-18 0,18 18-1,0 0-15,0 18 0,0-36 16,0 36-16,0-18 16,18 0-1,0 0-15,-18 0 0,0 0 16,18 0 93</inkml:trace>
  <inkml:trace contextRef="#ctx0" brushRef="#br0" timeOffset="2378">6215 1555 0,'0'18'94,"0"0"-78,18-18-1,18 0 1,-18 0-16,36 0 15,-18 0 1,0 0-16,-18 0 0,18 0 16,0 0-16,-18 0 15,0 0 48</inkml:trace>
  <inkml:trace contextRef="#ctx0" brushRef="#br0" timeOffset="3114">6629 1284 0,'0'18'93,"0"0"-93,0 18 16,0 0-16,0 0 16,0 1-16,0 17 15,0 0 1,0 36-16,0-36 0,0-18 16,18 18-1,-18-18-15,0 0 16,19 0-16,-19-18 15,18 0-15,0-18 16,-18 18 0,18 0-16,0 18 15,-18-18 142,0-36-126,0-18-31,-18 18 0</inkml:trace>
  <inkml:trace contextRef="#ctx0" brushRef="#br0" timeOffset="3841">6647 1374 0,'-18'-18'0,"18"0"109,18 18-93,1 0 0,17-18-16,0 0 15,0 18-15,0-18 16,18 0-16,-18 0 16,0 18-16,0-18 15,-18 18 63,-18-18-46,0 0-32,-18 18 15</inkml:trace>
  <inkml:trace contextRef="#ctx0" brushRef="#br0" timeOffset="4747">6575 1537 0,'-18'0'16,"18"18"30,0 0-30,18-18 0,-18 18-1,18-18-15,-18 18 16,18-18-16,0 0 16,0 0-1,1 0 1,-1 0-1,0 0 1,0 0-16,0 0 16,0 0-16,18 0 15,-18 0 1,0 0 15,0 0 0,0 0-31,0 0 157,0 0-142,0 0-15,18 0 32,-18 0-32,0 0 15,0 0 1,0 0-1,0 0-15,0 0 110</inkml:trace>
  <inkml:trace contextRef="#ctx0" brushRef="#br0" timeOffset="5746">6774 2077 0,'-18'0'172,"36"0"-156,18 0-1,0 0-15,-18 0 16,18 0-16,0-18 15,0 18-15,0 0 16,-18 0-16,0 0 16,0 0-16,0 0 15,0 0 1,0 0 0,0 0-1,0 0-15,-18-18 16</inkml:trace>
  <inkml:trace contextRef="#ctx0" brushRef="#br0" timeOffset="-10549">216 1717 0,'0'18'141,"0"0"-141,0 0 16,-18 18-16,0 18 15,18-36-15,-18 18 16,18 0-16,0-18 16,0 18-16,0-18 15,0 0-15,0 0 16,0 18-1,0-18-15</inkml:trace>
  <inkml:trace contextRef="#ctx0" brushRef="#br0" timeOffset="-9799">306 1699 0,'0'-18'94,"0"36"-78,19 0-16,-19 18 15,0-18-15,36 18 16,-18 18 0,36 0-16,-36-18 15,-18 0 1,18-18-1,-18 0 1,18 0-16,-18 0 0,18-18 16,-18 18 15,18-18-15,-18 18-16,0 0 125</inkml:trace>
  <inkml:trace contextRef="#ctx0" brushRef="#br0" timeOffset="-8902">0 1825 0,'0'18'63,"18"-18"-48,-18 18-15,0 0 16,18-18 78,0 18-94,18 0 15,-18-18 1,0 18-16,18-18 16,-18 0-16,18 0 15,-18 0-15,18 0 16,0 0-16,-17 0 15,-1 0-15,0 0 16,18 0 15,0 0-31,-18 0 16,0 0 0,0 0-1,0 0 1,0 0-1,0 0 48</inkml:trace>
  <inkml:trace contextRef="#ctx0" brushRef="#br0" timeOffset="-7862">901 1465 0,'-18'0'79,"18"18"-79,-18 0 15,18 0-15,0 18 16,0 0-1,-18 0-15,0 0 16,18 0-16,-36 18 16,36-18-16,-18 18 15,0 0-15,18 18 16,-36-36-16,36-18 16,0 0 15,-18 0 0,18 0-31,0 0 31,0 0-15,0 0 78,0 0-47,0 0 46,0 0-93,0 0 16,0 0-16,0 0 16,0 0-1,0 0 1,0 0-1</inkml:trace>
  <inkml:trace contextRef="#ctx0" brushRef="#br0" timeOffset="-5830">901 1681 0,'0'-18'16,"0"36"15,0 0-31,0 0 16,0 0 0,0 0-16,0 18 15,0 0 1,0 0-16,0-18 15,0 0-15,0 18 16,0-18-16,0 18 16,0-18-1,0 18-15,0-18 16,0 0-16,0 0 31,0 0 47,0-36-15,0-18-63,0 0 15,0-18-15,0-18 16,0 18-16,18 0 16,-18 18-1,18-18-15,-18 18 16,0 0-16,18 0 16,-18 0-16,18 0 15,-18 18-15,18-18 16,-18 17-16,0 1 15,18 18-15,-18-18 16,18 0 15,0 0-31,0 18 16,0 0 0,0 0-16,0 0 15,0 0-15,0 0 31,0 0-31,0 0 16,0 0 0,0 0-16,0 0 15,0 18-15,-18 0 16,18 18 0,-18-17-1,0-1-15,0 0 16,0 0-1,0 0-15,-18 18 16,0-36-16,-18 36 16,0-18-16,0 0 15,18-18 17,0 18-1,0-18 16,36 0 15,0 0-46,0 0-16,0 0 15,-18 18 1,36 0-16,-18 0 0,18 0 16,-18 0-16,0-18 15,0 0 1,18 18-16,-36 0 0,0 0 16,18 18-1,-18-18-15,0 0 16,0 0-16,18 0 15,-18 0 1,0 0-16,0 0 16,0 0-16,0 0 15,-18 0-15,18 0 16,-18 18-16,0-18 16,0 0-1,0-18-15,0 0 0,0 0 16,0 0-16,0 0 15,0 0 1,0 0-16,0 0 31,0 0-31,18-18 16,-18 0 0,0 18 30,18-18-30,-18 18-16,0 0 16,18-18-1</inkml:trace>
  <inkml:trace contextRef="#ctx0" brushRef="#br0" timeOffset="-4670">1586 1663 0,'0'18'157,"36"-18"-142,-18 0 1,0 0-16,0 0 16,0 0-1,0 0 16,0 0-15,0 0 31,0 0-31,0 0-1,0 0-15,36 0 31,-36 0-15,0 0 15,0 0 1,0 0 77</inkml:trace>
  <inkml:trace contextRef="#ctx0" brushRef="#br0" timeOffset="-3930">1802 1465 0,'-18'-19'62,"0"19"-31,18 19 1,0-1-32,0 0 15,0 18 1,0-18-16,0 0 0,0 0 15,0 0-15,0 0 16,0 18-16,0-18 16,0 0-16,0 0 15,0 0 1,0 0-16,0 0 16,0 0-1,0 0-15,0 0 16,0 0-1,0 0 17,0 0-17,0 0 1,0 0 15</inkml:trace>
  <inkml:trace contextRef="#ctx0" brushRef="#br0" timeOffset="-2790">2540 1446 0,'0'-18'47,"-18"18"16,0 0-63,0 0 31,0 0-15,0 0-16,-18 0 0,0 0 15,18 0-15,-18 18 16,18 1-1,0-1-15,0-18 16,0 36 15,18-18-15,-18 0-16,18 0 0,0 0 0,0 0 16,0 0-1,-18 0-15,18 0 16,0 0-16,0 18 15,0 0 1,0-18-16,0 0 16,0 0-16,0 18 15,0-18-15,0 18 16,0 0 0,0-18-16,0 18 15,0 0-15,0-18 16,0 18-1,0-18 1,18 18-16,-18-18 0,0 0 16,36 0-16,-36 0 15,18-18-15,0 18 16,0-18-16,18 0 16,-18 0-16,18 0 15,-18 0 1,0 0-16,0 0 31,0-18-15,-18 0-1,0 0 1,0 0-16,0 0 16</inkml:trace>
  <inkml:trace contextRef="#ctx0" brushRef="#br0" timeOffset="11817">2828 5 0,'18'0'172,"1"0"-172,-1 0 16,54 0-16,0 0 15,0 0-15,0 0 16,-18 0-16,18 0 16,0 18-16,0 18 15,0 18-15,-18-36 16,-18 36-16,18 19 15,-18-37 1,-18 36-16,0 0 0,-18 0 16,18 18-16,0 18 15,18 18 1,-18-18-16,0 18 16,18-18-16,-36-54 15,0 36-15,0-36 16,0-18-16,0 19 15,0-19-15,0 0 16,0 0-16,0-18 16,0 18-16,0-18 15,0 0-15,0 0 16,0 18-16,0 0 16,0 18-16,0 36 15,-36-18-15,0 54 16,-18 36-16,0-36 31,36-18-31,-54 126 0,36-107 16,18-73-16,0 36 15,0-36-15,0 0 16,0 18-16,0-18 16,0 36-16,0-36 15,18 18-15,0 0 16,-36-18-16,18-18 15,18 18 1,-36 0-16,18 36 16,0-36-16,0 36 15,0-35-15,0 17 16,-18-18-16,18 0 16,18 0-16,-18-18 15,18 36-15,0-54 16,0 18-16,-18 0 15,0 36-15,18-36 16,-36 18-16,36-18 16,-18 0-16,0 18 15,18-18-15,-18-18 16,0 18-16,18-18 16,-18 18-16,18 0 15,0 0-15,-18-36 16,18 18-1,-18 0 1,18 0-16,0 0 16,0 0-16,-18-18 15,0 18 1,18 0-16,-18 18 0,0-18 16,0 18-16,18-18 15,-18 18 1,-1-36-16,1 36 15,0 1-15,-18 35 16,18-18-16,0 36 16,0-36-16,0 0 15,0-18-15,0 0 16,18 0-16,-18-18 16,18 0-16,0 0 15,0 0-15,-18 0 16,18 0-1,0 18-15,-18-18 16,18 0-16,-18 0 16,0-18 46</inkml:trace>
  <inkml:trace contextRef="#ctx0" brushRef="#br0" timeOffset="13114">2468 5500 0,'0'-18'47,"0"0"-32,0 0 1,0 36 15,0 0-31,0 0 16,0 0-1,0 0-15,0 0 16,0 0-16,0 0 16,0 18-1,0-18-15,0 18 0,0 0 16,0-18-1,0 0 1,0 0 156,0 0-141,18-18-15,18-18-1,18 0 1,18-18-16,-18 0 0,72-18 31,-89 18-15,-1 18-16,0 18 0,0-18 16,0 18-16,0-18 15,-18 18 1,0-18-1,18 18 1,-18 0-16,18 0 16,-18 0-16,0 0 15,0 0-15,0 0 16,0 0 0,0 0-16,0 0 15,0 0-15,0 0 16,0 0-16,0 0 31,18-18-31,-18 0 0,0 0 78</inkml:trace>
  <inkml:trace contextRef="#ctx0" brushRef="#br0" timeOffset="14001">1279 5680 0,'0'18'31,"0"0"-15,0 0-16,0 18 16,0 0-16,0 0 15,0 18-15,0 18 16,0-18-16,0 18 15,0-18-15,0-18 16,0 0-16,0 0 16,0 0-16,0-18 15,0 0-15,0 18 16,0-18-16,0 18 16,0-18-16,0 0 15,18 54 1,0-35-16,0-1 0,18 0 15,-18 0-15,18 0 32,-18-18-32,18 0 0,-18 18 0,18-18 15,0 0-15,1 0 16,-1 0-16,0 0 16,0 18-1,0-18-15,36 36 16,-36-18-16,0 0 15,-18-18-15,18 18 16,0 0-16,0-18 16,0 18-16,0-18 15,36 0-15,-72 0 16,18 0-16,0 0 16,0-18-1,0 0-15,0 18 16,0 0-1</inkml:trace>
  <inkml:trace contextRef="#ctx0" brushRef="#br0" timeOffset="15857">1586 5590 0,'-37'0'0,"19"0"15,0 18-15,0 0 16,0 0-16,0 0 15,-54 18 1,18 0-16,0-18 0,0 36 16,18-18-16,18 36 15,0-18-15,0 0 16,-18 18-16,36-18 16,-18 0-16,0-18 15,18 18 1,-18-18-16,18 36 0,0-36 15,0 18 1,0 1-16,0-1 16,0 36-16,36-36 15,0 36-15,36-36 0,18 54 16,0-36 0,18 0-16,-18-36 15,-35 0-15,-1-18 16,18 18-16,-36-18 15,18-18-15,0 18 16,36-18-16,18 0 16,0 0-16,36 0 15,0 0-15,0 0 16,0 0-16,37 0 16,-55 0-16,18 0 15,-36 0-15,0 0 16,36 0-16,36 0 15,0 0-15,73 0 16,-19-18-16,18-36 16,0 0-16,-18 0 15,-54 0-15,-53 18 16,-37 0-16,-36 18 16,0-18-16,18 0 15,-18 0-15,0 18 16,72-18-16,-36-18 15,0-18-15,-36 36 16,-36-18-16,0 18 16,0-37-1,-18 37-15,0 0 16,0 0-16,-18-18 16,0 18-16,-18 0 15,18 0 1,-18 18-16,-18 0 0,-36 0 15,18-18-15,-54 18 16,36 0-16,-18 0 16,18 18-16,-37-36 15,-17 36-15,-54 0 16,18 0-16,-36 0 16,36 18-16,-36-18 15,-1 18-15,37-18 16,18 0-1,54 0-15,36 0 0,-18 0 16,18 0-16,18 0 16,-18 0-16,0-18 15,-36 18 1,-18-18-16,-37-36 0,19 36 16,0-18-1,-18 36-15,54-18 16,0 18-16,54 0 0,-18 0 15,18 0 1,0-18-16,0 18 16,-18-18-16,18 0 15,18 0-15,0 18 16,-1-18-16,1 18 16,18 0-16,0 0 15,0-18-15,0 18 16,-36-18-16,18 18 15,0-54-15,0 36 16,18 18-16,0-18 16,0 0-16,18 0 15,-36-18-15,36 18 16,-18 0-16,0 18 16,0-18-16,-36-36 15,18 36-15,18 0 94,0 0-78,18 36 15</inkml:trace>
  <inkml:trace contextRef="#ctx0" brushRef="#br0" timeOffset="28787">973 6995 0,'-18'0'47,"36"0"-47,36 0 16,54 0-16,0 0 15,54 0-15,-18-18 16,37-18-16,-19-18 16,0 0-16,-18 0 15,-54 36 1,-18 18-16,18-18 0,-36 18 16,0 0-16,18 0 15,-18 0-15,-18 0 16,0 0-16,18-18 15,1 18-15,35-36 16,0 0-16,-18 18 16,54 0-16,-54 0 15,54 0-15,-54 18 16,18-36-16,-18 36 16,0 0-16,-18 0 15,-18 0-15,18 0 16,0 0-1,0 0-15,36 0 16,19 0-16,-1 0 16,0 0-16,-18 0 15,18 0 1,-36 0-16,36 0 0,-18 0 16,-18 0-16,18 0 15,-36 0-15,18 0 16,18 0-16,-18 0 15,19 0-15,-19 0 16,-18 0-16,18 0 16,-36 0-16,0 0 47,-18 18-32,0-18 1,0 0-16,-18 18 15,0 0 1</inkml:trace>
  <inkml:trace contextRef="#ctx0" brushRef="#br0" timeOffset="29860">541 7319 0,'-18'0'15,"54"0"1,18 0-16,18 0 16,90-54-16,36 0 15,-18-36-15,54 36 16,-53 36 0,53-36-16,-54 18 0,0 18 15,18-18-15,-54 18 16,72 18-16,-53-54 15,17 36 1,-36-18-16,-18-18 0,-36 36 16,0-18-1,-18 18-15,18 18 0,-18-36 16,18 36-16,-18 0 16,18 0-1,-17 0-15,17 0 16,-36 0-16,0 0 15,0 0-15,-18 0 16,36 0-16,-36 0 16,-18 0-16,18 0 15,0 0-15,0 0 16,-18 0-16,0 0 16,0 0-16,18 0 15,18 0-15,0 0 16,0 0-16,0 0 15,18 0-15,-18 0 16,-18 0-16,0 0 16,0 0-1,0 0-15,-18 0 16,18 0-16,-18 0 16,0 0-16,0 0 15,0 0 95,0 0-110,1 0 15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>
            <a:spLocks noChangeArrowheads="1"/>
          </p:cNvSpPr>
          <p:nvPr userDrawn="1"/>
        </p:nvSpPr>
        <p:spPr bwMode="auto">
          <a:xfrm flipH="1">
            <a:off x="0" y="6504057"/>
            <a:ext cx="9144000" cy="353943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F6600"/>
              </a:gs>
            </a:gsLst>
            <a:lin ang="0" scaled="1"/>
          </a:gradFill>
          <a:ln>
            <a:noFill/>
          </a:ln>
        </p:spPr>
        <p:txBody>
          <a:bodyPr anchor="b">
            <a:spAutoFit/>
          </a:bodyPr>
          <a:lstStyle/>
          <a:p>
            <a:pPr algn="r">
              <a:lnSpc>
                <a:spcPct val="180000"/>
              </a:lnSpc>
              <a:defRPr/>
            </a:pPr>
            <a:endParaRPr lang="en-US" sz="1100" b="1">
              <a:solidFill>
                <a:srgbClr val="0070C0"/>
              </a:solidFill>
              <a:latin typeface="Times New Roman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67475"/>
            <a:ext cx="2133600" cy="365125"/>
          </a:xfrm>
        </p:spPr>
        <p:txBody>
          <a:bodyPr/>
          <a:lstStyle>
            <a:lvl1pPr>
              <a:defRPr sz="1600" b="1"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  <p:sp>
        <p:nvSpPr>
          <p:cNvPr id="6" name="Rectangle 11"/>
          <p:cNvSpPr>
            <a:spLocks noChangeArrowheads="1"/>
          </p:cNvSpPr>
          <p:nvPr userDrawn="1"/>
        </p:nvSpPr>
        <p:spPr bwMode="auto">
          <a:xfrm>
            <a:off x="0" y="705"/>
            <a:ext cx="9144000" cy="42402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F6600"/>
              </a:gs>
            </a:gsLst>
            <a:lin ang="0" scaled="1"/>
          </a:gradFill>
          <a:ln>
            <a:noFill/>
          </a:ln>
        </p:spPr>
        <p:txBody>
          <a:bodyPr anchor="b">
            <a:spAutoFit/>
          </a:bodyPr>
          <a:lstStyle>
            <a:defPPr>
              <a:defRPr lang="en-US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>
              <a:lnSpc>
                <a:spcPct val="180000"/>
              </a:lnSpc>
              <a:defRPr/>
            </a:pPr>
            <a:r>
              <a:rPr lang="en-US" sz="1400" b="1" dirty="0">
                <a:solidFill>
                  <a:schemeClr val="tx2"/>
                </a:solidFill>
                <a:latin typeface="Cambria"/>
              </a:rPr>
              <a:t>  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Cấu</a:t>
            </a:r>
            <a:r>
              <a:rPr lang="en-US" sz="1400" b="1" dirty="0">
                <a:solidFill>
                  <a:schemeClr val="tx2"/>
                </a:solidFill>
                <a:latin typeface="Cambria"/>
              </a:rPr>
              <a:t>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Trúc</a:t>
            </a:r>
            <a:r>
              <a:rPr lang="en-US" sz="1400" b="1" dirty="0">
                <a:solidFill>
                  <a:schemeClr val="tx2"/>
                </a:solidFill>
                <a:latin typeface="Cambria"/>
              </a:rPr>
              <a:t>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Dữ</a:t>
            </a:r>
            <a:r>
              <a:rPr lang="en-US" sz="1400" b="1" dirty="0">
                <a:solidFill>
                  <a:schemeClr val="tx2"/>
                </a:solidFill>
                <a:latin typeface="Cambria"/>
              </a:rPr>
              <a:t>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Liệu</a:t>
            </a:r>
            <a:r>
              <a:rPr lang="en-US" sz="1400" b="1" dirty="0">
                <a:solidFill>
                  <a:schemeClr val="tx2"/>
                </a:solidFill>
                <a:latin typeface="Cambria"/>
              </a:rPr>
              <a:t> &amp;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Giải</a:t>
            </a:r>
            <a:r>
              <a:rPr lang="en-US" sz="1400" b="1" dirty="0">
                <a:solidFill>
                  <a:schemeClr val="tx2"/>
                </a:solidFill>
                <a:latin typeface="Cambria"/>
              </a:rPr>
              <a:t> </a:t>
            </a:r>
            <a:r>
              <a:rPr lang="en-US" sz="1400" b="1" dirty="0" err="1">
                <a:solidFill>
                  <a:schemeClr val="tx2"/>
                </a:solidFill>
                <a:latin typeface="Cambria"/>
              </a:rPr>
              <a:t>Thuật</a:t>
            </a:r>
            <a:endParaRPr lang="en-US" sz="1400" b="1" dirty="0">
              <a:solidFill>
                <a:srgbClr val="0070C0"/>
              </a:solidFill>
              <a:latin typeface="Cambria"/>
            </a:endParaRPr>
          </a:p>
        </p:txBody>
      </p:sp>
      <p:sp>
        <p:nvSpPr>
          <p:cNvPr id="7" name="TextBox 2"/>
          <p:cNvSpPr>
            <a:spLocks noAdjustHandles="1"/>
          </p:cNvSpPr>
          <p:nvPr userDrawn="1"/>
        </p:nvSpPr>
        <p:spPr bwMode="auto">
          <a:xfrm>
            <a:off x="0" y="6565612"/>
            <a:ext cx="82686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defRPr/>
            </a:pPr>
            <a:r>
              <a:rPr lang="en-US" sz="1300" b="1" dirty="0">
                <a:solidFill>
                  <a:srgbClr val="002060"/>
                </a:solidFill>
                <a:latin typeface="Cambria"/>
              </a:rPr>
              <a:t>Nguyễn Việt Nam S</a:t>
            </a:r>
            <a:r>
              <a:rPr lang="vi-VN" sz="1300" b="1" dirty="0">
                <a:solidFill>
                  <a:srgbClr val="002060"/>
                </a:solidFill>
                <a:latin typeface="Cambria"/>
              </a:rPr>
              <a:t>ơ</a:t>
            </a:r>
            <a:r>
              <a:rPr lang="en-US" sz="1300" b="1" dirty="0">
                <a:solidFill>
                  <a:srgbClr val="002060"/>
                </a:solidFill>
                <a:latin typeface="Cambria"/>
              </a:rPr>
              <a:t>n</a:t>
            </a:r>
            <a:r>
              <a:rPr lang="en-US" sz="1300" b="0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sz="1300" b="1" dirty="0">
                <a:solidFill>
                  <a:srgbClr val="002060"/>
                </a:solidFill>
                <a:latin typeface="Cambria"/>
              </a:rPr>
              <a:t>– www.sondeptrai.com – </a:t>
            </a:r>
            <a:r>
              <a:rPr lang="en-US" sz="1300" b="1" u="sng" dirty="0">
                <a:solidFill>
                  <a:srgbClr val="002060"/>
                </a:solidFill>
                <a:latin typeface="Cambria"/>
                <a:hlinkClick r:id="" action="ppaction://noaction"/>
              </a:rPr>
              <a:t>nvnamson@gmail.com</a:t>
            </a:r>
            <a:r>
              <a:rPr lang="en-US" sz="1300" b="1" dirty="0">
                <a:solidFill>
                  <a:srgbClr val="002060"/>
                </a:solidFill>
                <a:latin typeface="Cambria"/>
              </a:rPr>
              <a:t> – 0767.666.702 – fb.com/</a:t>
            </a:r>
            <a:r>
              <a:rPr lang="en-US" sz="1300" b="1" dirty="0" err="1">
                <a:solidFill>
                  <a:srgbClr val="002060"/>
                </a:solidFill>
                <a:latin typeface="Cambria"/>
              </a:rPr>
              <a:t>nvnamson</a:t>
            </a:r>
            <a:endParaRPr lang="en-US" sz="1300" b="1" dirty="0">
              <a:solidFill>
                <a:srgbClr val="002060"/>
              </a:solidFill>
              <a:latin typeface="Cambria"/>
            </a:endParaRPr>
          </a:p>
        </p:txBody>
      </p:sp>
      <p:sp>
        <p:nvSpPr>
          <p:cNvPr id="8" name="TextBox 3"/>
          <p:cNvSpPr>
            <a:spLocks noAdjustHandles="1"/>
          </p:cNvSpPr>
          <p:nvPr userDrawn="1"/>
        </p:nvSpPr>
        <p:spPr bwMode="auto">
          <a:xfrm>
            <a:off x="-36512" y="-24695"/>
            <a:ext cx="678699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700" b="0" i="0" cap="small" dirty="0">
                <a:solidFill>
                  <a:srgbClr val="002060"/>
                </a:solidFill>
                <a:latin typeface="Cambria"/>
                <a:ea typeface="+mn-ea"/>
              </a:rPr>
              <a:t>HÀNH TRÌNH VẠN DẶM KHỞI ĐẦU TỪ NHỮNG BƯỚC ĐI ĐẦU TIÊN </a:t>
            </a:r>
            <a:endParaRPr lang="en-US" sz="1700" dirty="0">
              <a:solidFill>
                <a:srgbClr val="002060"/>
              </a:solidFill>
              <a:latin typeface="Cambria"/>
            </a:endParaRPr>
          </a:p>
        </p:txBody>
      </p:sp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ADF62C2-72EA-4953-A1D6-568F980002B8}" type="datetimeFigureOut">
              <a:t>6/28/2019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8FE5571-560F-4DFC-BA97-61ACA5F7ADE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ctr" defTabSz="91440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32.emf"/><Relationship Id="rId18" Type="http://schemas.openxmlformats.org/officeDocument/2006/relationships/customXml" Target="../ink/ink8.xml"/><Relationship Id="rId3" Type="http://schemas.openxmlformats.org/officeDocument/2006/relationships/image" Target="../media/image27.png"/><Relationship Id="rId7" Type="http://schemas.openxmlformats.org/officeDocument/2006/relationships/image" Target="../media/image29.emf"/><Relationship Id="rId12" Type="http://schemas.openxmlformats.org/officeDocument/2006/relationships/customXml" Target="../ink/ink5.xml"/><Relationship Id="rId17" Type="http://schemas.openxmlformats.org/officeDocument/2006/relationships/image" Target="../media/image34.emf"/><Relationship Id="rId2" Type="http://schemas.openxmlformats.org/officeDocument/2006/relationships/image" Target="../media/image26.png"/><Relationship Id="rId16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31.emf"/><Relationship Id="rId5" Type="http://schemas.openxmlformats.org/officeDocument/2006/relationships/image" Target="../media/image28.emf"/><Relationship Id="rId15" Type="http://schemas.openxmlformats.org/officeDocument/2006/relationships/image" Target="../media/image33.emf"/><Relationship Id="rId10" Type="http://schemas.openxmlformats.org/officeDocument/2006/relationships/customXml" Target="../ink/ink4.xml"/><Relationship Id="rId19" Type="http://schemas.openxmlformats.org/officeDocument/2006/relationships/image" Target="../media/image35.emf"/><Relationship Id="rId4" Type="http://schemas.openxmlformats.org/officeDocument/2006/relationships/customXml" Target="../ink/ink1.xml"/><Relationship Id="rId9" Type="http://schemas.openxmlformats.org/officeDocument/2006/relationships/image" Target="../media/image30.emf"/><Relationship Id="rId14" Type="http://schemas.openxmlformats.org/officeDocument/2006/relationships/customXml" Target="../ink/ink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vi.wikipedia.org/w/index.php?title=Yevgeniy_Landis&amp;action=edit&amp;redlink=1" TargetMode="External"/><Relationship Id="rId2" Type="http://schemas.openxmlformats.org/officeDocument/2006/relationships/hyperlink" Target="https://vi.wikipedia.org/w/index.php?title=Georgii_Adelson-Velsky&amp;action=edit&amp;redlink=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i.wikipedia.org/wiki/1962" TargetMode="Externa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56EFED46-9B95-4BAA-BDE1-EF5F3B28A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3" y="368660"/>
            <a:ext cx="9144000" cy="61206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thể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của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grpSp>
        <p:nvGrpSpPr>
          <p:cNvPr id="14" name="Group 120124">
            <a:extLst>
              <a:ext uri="{FF2B5EF4-FFF2-40B4-BE49-F238E27FC236}">
                <a16:creationId xmlns:a16="http://schemas.microsoft.com/office/drawing/2014/main" id="{895DDEFB-FE06-41F4-89BA-823F09A30BC8}"/>
              </a:ext>
            </a:extLst>
          </p:cNvPr>
          <p:cNvGrpSpPr/>
          <p:nvPr/>
        </p:nvGrpSpPr>
        <p:grpSpPr>
          <a:xfrm>
            <a:off x="1694748" y="1196752"/>
            <a:ext cx="5258188" cy="5041529"/>
            <a:chOff x="1214708" y="-3012"/>
            <a:chExt cx="5529072" cy="6638544"/>
          </a:xfrm>
        </p:grpSpPr>
        <p:pic>
          <p:nvPicPr>
            <p:cNvPr id="22" name="Picture 151183">
              <a:extLst>
                <a:ext uri="{FF2B5EF4-FFF2-40B4-BE49-F238E27FC236}">
                  <a16:creationId xmlns:a16="http://schemas.microsoft.com/office/drawing/2014/main" id="{9EF32B7F-55AE-4750-9A86-4C0BBF858DD1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214708" y="-3012"/>
              <a:ext cx="5529072" cy="3279648"/>
            </a:xfrm>
            <a:prstGeom prst="rect">
              <a:avLst/>
            </a:prstGeom>
          </p:spPr>
        </p:pic>
        <p:pic>
          <p:nvPicPr>
            <p:cNvPr id="23" name="Picture 151184">
              <a:extLst>
                <a:ext uri="{FF2B5EF4-FFF2-40B4-BE49-F238E27FC236}">
                  <a16:creationId xmlns:a16="http://schemas.microsoft.com/office/drawing/2014/main" id="{0EED1CD5-2407-44CF-9545-CF18B1D88317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214708" y="3273588"/>
              <a:ext cx="5529072" cy="3361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749537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khỏi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484784"/>
            <a:ext cx="8731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 dirty="0" err="1">
                <a:solidFill>
                  <a:srgbClr val="002060"/>
                </a:solidFill>
                <a:latin typeface="Cambria"/>
              </a:rPr>
              <a:t>Tình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huống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xóa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Node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khỏi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BST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bị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mất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và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lại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để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trở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AVL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0104B977-632A-400A-BD8E-9CB3D35F7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95" y="2420888"/>
            <a:ext cx="7308304" cy="369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6515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khỏi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484784"/>
            <a:ext cx="8731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 dirty="0" err="1">
                <a:solidFill>
                  <a:srgbClr val="002060"/>
                </a:solidFill>
                <a:latin typeface="Cambria"/>
              </a:rPr>
              <a:t>Tình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huống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xóa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Node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khỏi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BST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bị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mất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và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lại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để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trở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AVL</a:t>
            </a: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74823D5F-892E-4505-AC84-0B5B4F3BA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387" y="2347139"/>
            <a:ext cx="7889370" cy="359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6358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khỏi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484784"/>
            <a:ext cx="8731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 dirty="0" err="1">
                <a:solidFill>
                  <a:srgbClr val="002060"/>
                </a:solidFill>
                <a:latin typeface="Cambria"/>
              </a:rPr>
              <a:t>Tình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huống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xóa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Node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khỏi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BST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bị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mất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và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lại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để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trở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AVL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054AE283-6696-4F2B-ABC1-2E65FF5CC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60" y="2370114"/>
            <a:ext cx="7092280" cy="323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5495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787481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Làm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Một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Đề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CTDL&amp;GT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AVL</a:t>
              </a:r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9010495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787481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Thực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Hành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Đặt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AVL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endParaRPr lang="en-US" b="1" dirty="0">
                <a:solidFill>
                  <a:srgbClr val="002060"/>
                </a:solidFill>
                <a:latin typeface="Cambria"/>
              </a:endParaRPr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059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>
            <a:spLocks/>
          </p:cNvSpPr>
          <p:nvPr/>
        </p:nvSpPr>
        <p:spPr bwMode="auto">
          <a:xfrm>
            <a:off x="2971800" y="2555117"/>
            <a:ext cx="2667000" cy="10985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6600">
                <a:latin typeface="VNI-Heather"/>
              </a:rPr>
              <a:t>END</a:t>
            </a:r>
            <a:endParaRPr/>
          </a:p>
        </p:txBody>
      </p:sp>
      <p:pic>
        <p:nvPicPr>
          <p:cNvPr id="5" name="Picture 2" descr="Image result for minions.png"/>
          <p:cNvPicPr>
            <a:picLocks noChangeAspect="1" noChangeArrowheads="1"/>
          </p:cNvPicPr>
          <p:nvPr/>
        </p:nvPicPr>
        <p:blipFill>
          <a:blip r:embed="rId2"/>
          <a:stretch/>
        </p:blipFill>
        <p:spPr bwMode="auto">
          <a:xfrm>
            <a:off x="1219200" y="3611302"/>
            <a:ext cx="2181225" cy="2343151"/>
          </a:xfrm>
          <a:prstGeom prst="rect">
            <a:avLst/>
          </a:prstGeom>
          <a:noFill/>
        </p:spPr>
      </p:pic>
      <p:pic>
        <p:nvPicPr>
          <p:cNvPr id="6" name="Picture 4" descr="Image result for minions.png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6934200" y="2310736"/>
            <a:ext cx="1905000" cy="1905002"/>
          </a:xfrm>
          <a:prstGeom prst="rect">
            <a:avLst/>
          </a:prstGeom>
          <a:noFill/>
        </p:spPr>
      </p:pic>
      <p:sp>
        <p:nvSpPr>
          <p:cNvPr id="7" name="Cloud Callout 9"/>
          <p:cNvSpPr/>
          <p:nvPr/>
        </p:nvSpPr>
        <p:spPr bwMode="auto">
          <a:xfrm>
            <a:off x="5486400" y="533400"/>
            <a:ext cx="1714500" cy="1745063"/>
          </a:xfrm>
          <a:prstGeom prst="cloudCallout">
            <a:avLst>
              <a:gd name="adj1" fmla="val 45968"/>
              <a:gd name="adj2" fmla="val 9235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b="1">
                <a:latin typeface="Cambria"/>
              </a:rPr>
              <a:t>Hey! Coding is easy!</a:t>
            </a:r>
          </a:p>
        </p:txBody>
      </p:sp>
    </p:spTree>
    <p:extLst>
      <p:ext uri="{BB962C8B-B14F-4D97-AF65-F5344CB8AC3E}">
        <p14:creationId xmlns:p14="http://schemas.microsoft.com/office/powerpoint/2010/main" val="354408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thể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của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grpSp>
        <p:nvGrpSpPr>
          <p:cNvPr id="12" name="Group 119831">
            <a:extLst>
              <a:ext uri="{FF2B5EF4-FFF2-40B4-BE49-F238E27FC236}">
                <a16:creationId xmlns:a16="http://schemas.microsoft.com/office/drawing/2014/main" id="{7B011414-FC84-4A35-8219-ADEAFA04642E}"/>
              </a:ext>
            </a:extLst>
          </p:cNvPr>
          <p:cNvGrpSpPr/>
          <p:nvPr/>
        </p:nvGrpSpPr>
        <p:grpSpPr>
          <a:xfrm>
            <a:off x="687486" y="1170737"/>
            <a:ext cx="8204994" cy="5282599"/>
            <a:chOff x="0" y="-4520"/>
            <a:chExt cx="8551970" cy="6352031"/>
          </a:xfrm>
        </p:grpSpPr>
        <p:sp>
          <p:nvSpPr>
            <p:cNvPr id="13" name="Shape 152017">
              <a:extLst>
                <a:ext uri="{FF2B5EF4-FFF2-40B4-BE49-F238E27FC236}">
                  <a16:creationId xmlns:a16="http://schemas.microsoft.com/office/drawing/2014/main" id="{1FA7C310-6248-4E83-922E-2CD295ADFDBA}"/>
                </a:ext>
              </a:extLst>
            </p:cNvPr>
            <p:cNvSpPr/>
            <p:nvPr/>
          </p:nvSpPr>
          <p:spPr>
            <a:xfrm>
              <a:off x="0" y="984413"/>
              <a:ext cx="8551970" cy="228582"/>
            </a:xfrm>
            <a:custGeom>
              <a:avLst/>
              <a:gdLst/>
              <a:ahLst/>
              <a:cxnLst/>
              <a:rect l="0" t="0" r="0" b="0"/>
              <a:pathLst>
                <a:path w="8551970" h="228582">
                  <a:moveTo>
                    <a:pt x="0" y="0"/>
                  </a:moveTo>
                  <a:lnTo>
                    <a:pt x="8551970" y="0"/>
                  </a:lnTo>
                  <a:lnTo>
                    <a:pt x="8551970" y="228582"/>
                  </a:lnTo>
                  <a:lnTo>
                    <a:pt x="0" y="228582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4B6D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pic>
          <p:nvPicPr>
            <p:cNvPr id="15" name="Picture 151188">
              <a:extLst>
                <a:ext uri="{FF2B5EF4-FFF2-40B4-BE49-F238E27FC236}">
                  <a16:creationId xmlns:a16="http://schemas.microsoft.com/office/drawing/2014/main" id="{AB7764D7-C814-429A-BD34-4050F53E618E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46892" y="-4520"/>
              <a:ext cx="7620000" cy="3136392"/>
            </a:xfrm>
            <a:prstGeom prst="rect">
              <a:avLst/>
            </a:prstGeom>
          </p:spPr>
        </p:pic>
        <p:pic>
          <p:nvPicPr>
            <p:cNvPr id="16" name="Picture 151189">
              <a:extLst>
                <a:ext uri="{FF2B5EF4-FFF2-40B4-BE49-F238E27FC236}">
                  <a16:creationId xmlns:a16="http://schemas.microsoft.com/office/drawing/2014/main" id="{B4A94D75-CE19-41B2-A1EF-7FFE7DDBB0B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46892" y="3128823"/>
              <a:ext cx="7620000" cy="3218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4891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thể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của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B4944D4F-1884-4B36-BC59-58ADEC113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6372"/>
            <a:ext cx="9144000" cy="483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1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thể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của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5D5D612-D982-4E91-BF6D-1E06E13E6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73" y="1204195"/>
            <a:ext cx="7452320" cy="509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0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khái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niệm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nhớ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B3838A02-360B-469C-8FB4-7BAD3D06CEAA}"/>
              </a:ext>
            </a:extLst>
          </p:cNvPr>
          <p:cNvSpPr txBox="1"/>
          <p:nvPr/>
        </p:nvSpPr>
        <p:spPr>
          <a:xfrm>
            <a:off x="516195" y="1155007"/>
            <a:ext cx="864096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gốc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cây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leaf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lá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node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</a:t>
            </a: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inner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internal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trong</a:t>
            </a: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Parent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node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Child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node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đi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degree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cây: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depth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sâu/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endParaRPr lang="vi-VN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sâu)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đi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gốc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thêm 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cao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cao cây: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+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rỗng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+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rỗng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375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khái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niệm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nhớ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5C3EFBC0-98C6-4172-A38A-3B139E37A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02" y="1628800"/>
            <a:ext cx="8574996" cy="434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46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36B9BC4-211D-4759-95E5-017EDDEA145E}"/>
              </a:ext>
            </a:extLst>
          </p:cNvPr>
          <p:cNvSpPr txBox="1"/>
          <p:nvPr/>
        </p:nvSpPr>
        <p:spPr>
          <a:xfrm>
            <a:off x="251520" y="1268760"/>
            <a:ext cx="87849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51200">
            <a:extLst>
              <a:ext uri="{FF2B5EF4-FFF2-40B4-BE49-F238E27FC236}">
                <a16:creationId xmlns:a16="http://schemas.microsoft.com/office/drawing/2014/main" id="{6FCA0150-8585-4C36-BEC0-AFBBF78293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8089" y="2961580"/>
            <a:ext cx="3815715" cy="330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03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bản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chất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36B9BC4-211D-4759-95E5-017EDDEA145E}"/>
              </a:ext>
            </a:extLst>
          </p:cNvPr>
          <p:cNvSpPr txBox="1"/>
          <p:nvPr/>
        </p:nvSpPr>
        <p:spPr>
          <a:xfrm>
            <a:off x="251520" y="1268760"/>
            <a:ext cx="878497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đệ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rỗng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Đệ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gốc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51208">
            <a:extLst>
              <a:ext uri="{FF2B5EF4-FFF2-40B4-BE49-F238E27FC236}">
                <a16:creationId xmlns:a16="http://schemas.microsoft.com/office/drawing/2014/main" id="{6C444F5D-5ACC-4EE8-A07A-B8BC7F0D54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20674" y="4269929"/>
            <a:ext cx="3090545" cy="174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6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loại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E969370B-05A9-4E29-9F88-3C61E57F3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68" y="3068960"/>
            <a:ext cx="6948264" cy="3398227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C5692DDA-AF41-41A6-8FAF-963E1D248EF8}"/>
              </a:ext>
            </a:extLst>
          </p:cNvPr>
          <p:cNvSpPr txBox="1"/>
          <p:nvPr/>
        </p:nvSpPr>
        <p:spPr>
          <a:xfrm>
            <a:off x="107504" y="1196752"/>
            <a:ext cx="878497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tree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7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 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cao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h-1.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lấp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tree</a:t>
            </a:r>
            <a:r>
              <a:rPr lang="vi-VN" sz="17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7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 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cao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nằm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h-1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vi-V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lang="vi-V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endParaRPr lang="en-US" sz="1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882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một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dạng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đặc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biệt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CD3FF966-9058-451B-ACA4-3A862EBF8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499501"/>
            <a:ext cx="6248945" cy="2760687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B6A7EE21-688C-4B15-9BF1-2D1AB6618FDA}"/>
              </a:ext>
            </a:extLst>
          </p:cNvPr>
          <p:cNvSpPr txBox="1"/>
          <p:nvPr/>
        </p:nvSpPr>
        <p:spPr>
          <a:xfrm>
            <a:off x="2987824" y="4797152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Cây</a:t>
            </a:r>
            <a:r>
              <a:rPr lang="en-US" dirty="0"/>
              <a:t> a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 err="1"/>
              <a:t>Cây</a:t>
            </a:r>
            <a:r>
              <a:rPr lang="en-US" dirty="0"/>
              <a:t> b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trái</a:t>
            </a:r>
            <a:endParaRPr lang="en-US" dirty="0"/>
          </a:p>
          <a:p>
            <a:r>
              <a:rPr lang="en-US" dirty="0" err="1"/>
              <a:t>Cây</a:t>
            </a:r>
            <a:r>
              <a:rPr lang="en-US" dirty="0"/>
              <a:t> c </a:t>
            </a:r>
            <a:r>
              <a:rPr lang="en-US" dirty="0" err="1"/>
              <a:t>và</a:t>
            </a:r>
            <a:r>
              <a:rPr lang="en-US" dirty="0"/>
              <a:t> d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zíc-zắc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9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/>
          </p:cNvSpPr>
          <p:nvPr/>
        </p:nvSpPr>
        <p:spPr bwMode="auto">
          <a:xfrm>
            <a:off x="762000" y="838200"/>
            <a:ext cx="7239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4800" b="1">
                <a:solidFill>
                  <a:schemeClr val="bg2"/>
                </a:solidFill>
                <a:latin typeface="+mj-lt"/>
                <a:ea typeface="+mj-ea"/>
              </a:defRPr>
            </a:lvl1pPr>
            <a:lvl2pPr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2pPr>
            <a:lvl3pPr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3pPr>
            <a:lvl4pPr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4pPr>
            <a:lvl5pPr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5pPr>
            <a:lvl6pPr marL="457200"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6pPr>
            <a:lvl7pPr marL="914400"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7pPr>
            <a:lvl8pPr marL="1371600"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8pPr>
            <a:lvl9pPr marL="1828800" algn="ctr"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Arial"/>
              </a:defRPr>
            </a:lvl9pPr>
          </a:lstStyle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5000" b="1" i="0" u="none" strike="noStrike" cap="none" spc="0" dirty="0">
                <a:ln>
                  <a:noFill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 TRÚC CÂY</a:t>
            </a:r>
          </a:p>
        </p:txBody>
      </p:sp>
      <p:pic>
        <p:nvPicPr>
          <p:cNvPr id="5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0" y="4656418"/>
            <a:ext cx="2144973" cy="1532123"/>
          </a:xfrm>
          <a:prstGeom prst="rect">
            <a:avLst/>
          </a:prstGeom>
        </p:spPr>
      </p:pic>
      <p:pic>
        <p:nvPicPr>
          <p:cNvPr id="6" name="Picture 10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52400" y="4890800"/>
            <a:ext cx="2728882" cy="106335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thao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c</a:t>
              </a:r>
              <a:r>
                <a:rPr lang="vi-VN" sz="2400" b="1" dirty="0">
                  <a:solidFill>
                    <a:srgbClr val="002060"/>
                  </a:solidFill>
                  <a:latin typeface="Cambria"/>
                </a:rPr>
                <a:t>ơ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bản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B6A7EE21-688C-4B15-9BF1-2D1AB6618FDA}"/>
              </a:ext>
            </a:extLst>
          </p:cNvPr>
          <p:cNvSpPr txBox="1"/>
          <p:nvPr/>
        </p:nvSpPr>
        <p:spPr>
          <a:xfrm>
            <a:off x="683568" y="1340768"/>
            <a:ext cx="77768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279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E7A5437-8418-4F3C-9478-BE5F8CF945F6}"/>
              </a:ext>
            </a:extLst>
          </p:cNvPr>
          <p:cNvSpPr txBox="1"/>
          <p:nvPr/>
        </p:nvSpPr>
        <p:spPr>
          <a:xfrm>
            <a:off x="611560" y="1484784"/>
            <a:ext cx="799288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cây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thao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“đi qua”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 cây,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thao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trên cây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cây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cây cơ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sâu (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Depth-first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theo 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endParaRPr lang="en-US" sz="25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Pre-order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(In-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sau (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Post-order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Bread-first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5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theo </a:t>
            </a:r>
            <a:r>
              <a:rPr lang="vi-VN" sz="25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endParaRPr lang="en-US" sz="25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438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1149840-BC31-41CC-BE7D-CBAB482B0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28800"/>
            <a:ext cx="8495928" cy="431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71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37F61FBD-3C81-48F2-805F-518B7FAAA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1340768"/>
            <a:ext cx="4985766" cy="462855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E678B045-E66E-4AB0-9071-54CCA900D86B}"/>
              </a:ext>
            </a:extLst>
          </p:cNvPr>
          <p:cNvSpPr txBox="1"/>
          <p:nvPr/>
        </p:nvSpPr>
        <p:spPr>
          <a:xfrm>
            <a:off x="275239" y="1268760"/>
            <a:ext cx="3456384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/>
              <a:t>Ở Slide tr</a:t>
            </a:r>
            <a:r>
              <a:rPr lang="vi-VN" sz="1700" dirty="0"/>
              <a:t>ư</a:t>
            </a:r>
            <a:r>
              <a:rPr lang="en-US" sz="1700" dirty="0" err="1"/>
              <a:t>ớc</a:t>
            </a:r>
            <a:r>
              <a:rPr lang="en-US" sz="1700" dirty="0"/>
              <a:t> </a:t>
            </a:r>
            <a:r>
              <a:rPr lang="en-US" sz="1700" dirty="0" err="1"/>
              <a:t>là</a:t>
            </a:r>
            <a:r>
              <a:rPr lang="en-US" sz="1700" dirty="0"/>
              <a:t> </a:t>
            </a:r>
            <a:r>
              <a:rPr lang="en-US" sz="1700" dirty="0" err="1"/>
              <a:t>duyệt</a:t>
            </a:r>
            <a:r>
              <a:rPr lang="en-US" sz="1700" dirty="0"/>
              <a:t> </a:t>
            </a:r>
            <a:r>
              <a:rPr lang="en-US" sz="1700" dirty="0" err="1"/>
              <a:t>theo</a:t>
            </a:r>
            <a:r>
              <a:rPr lang="en-US" sz="1700" dirty="0"/>
              <a:t> </a:t>
            </a:r>
            <a:r>
              <a:rPr lang="en-US" sz="1700" dirty="0" err="1"/>
              <a:t>chiều</a:t>
            </a:r>
            <a:r>
              <a:rPr lang="en-US" sz="1700" dirty="0"/>
              <a:t> </a:t>
            </a:r>
            <a:r>
              <a:rPr lang="en-US" sz="1700" dirty="0" err="1"/>
              <a:t>từ</a:t>
            </a:r>
            <a:r>
              <a:rPr lang="en-US" sz="1700" dirty="0"/>
              <a:t> </a:t>
            </a:r>
            <a:r>
              <a:rPr lang="en-US" sz="1700" dirty="0" err="1"/>
              <a:t>trái</a:t>
            </a:r>
            <a:r>
              <a:rPr lang="en-US" sz="1700" dirty="0"/>
              <a:t> sang </a:t>
            </a:r>
            <a:r>
              <a:rPr lang="en-US" sz="1700" dirty="0" err="1"/>
              <a:t>phải</a:t>
            </a:r>
            <a:r>
              <a:rPr lang="en-US" sz="1700" dirty="0"/>
              <a:t> (</a:t>
            </a:r>
            <a:r>
              <a:rPr lang="vi-VN" sz="1700" dirty="0"/>
              <a:t>ư</a:t>
            </a:r>
            <a:r>
              <a:rPr lang="en-US" sz="1700" dirty="0"/>
              <a:t>u </a:t>
            </a:r>
            <a:r>
              <a:rPr lang="en-US" sz="1700" dirty="0" err="1"/>
              <a:t>tiên</a:t>
            </a:r>
            <a:r>
              <a:rPr lang="en-US" sz="1700" dirty="0"/>
              <a:t> Left </a:t>
            </a:r>
            <a:r>
              <a:rPr lang="en-US" sz="1700" dirty="0" err="1"/>
              <a:t>rồi</a:t>
            </a:r>
            <a:r>
              <a:rPr lang="en-US" sz="1700" dirty="0"/>
              <a:t> </a:t>
            </a:r>
            <a:r>
              <a:rPr lang="en-US" sz="1700" dirty="0" err="1"/>
              <a:t>mới</a:t>
            </a:r>
            <a:r>
              <a:rPr lang="en-US" sz="1700" dirty="0"/>
              <a:t> </a:t>
            </a:r>
            <a:r>
              <a:rPr lang="en-US" sz="1700" dirty="0" err="1"/>
              <a:t>đến</a:t>
            </a:r>
            <a:r>
              <a:rPr lang="en-US" sz="1700" dirty="0"/>
              <a:t> Right)</a:t>
            </a:r>
          </a:p>
          <a:p>
            <a:endParaRPr lang="en-US" sz="1700" dirty="0"/>
          </a:p>
          <a:p>
            <a:r>
              <a:rPr lang="en-US" sz="1700" dirty="0"/>
              <a:t>Ở Slide </a:t>
            </a:r>
            <a:r>
              <a:rPr lang="en-US" sz="1700" dirty="0" err="1"/>
              <a:t>này</a:t>
            </a:r>
            <a:r>
              <a:rPr lang="en-US" sz="1700" dirty="0"/>
              <a:t> </a:t>
            </a:r>
            <a:r>
              <a:rPr lang="en-US" sz="1700" dirty="0" err="1"/>
              <a:t>là</a:t>
            </a:r>
            <a:r>
              <a:rPr lang="en-US" sz="1700" dirty="0"/>
              <a:t> </a:t>
            </a:r>
            <a:r>
              <a:rPr lang="en-US" sz="1700" dirty="0" err="1"/>
              <a:t>duyệt</a:t>
            </a:r>
            <a:r>
              <a:rPr lang="en-US" sz="1700" dirty="0"/>
              <a:t> </a:t>
            </a:r>
            <a:r>
              <a:rPr lang="en-US" sz="1700" dirty="0" err="1"/>
              <a:t>theo</a:t>
            </a:r>
            <a:r>
              <a:rPr lang="en-US" sz="1700" dirty="0"/>
              <a:t> </a:t>
            </a:r>
            <a:r>
              <a:rPr lang="en-US" sz="1700" dirty="0" err="1"/>
              <a:t>chiều</a:t>
            </a:r>
            <a:r>
              <a:rPr lang="en-US" sz="1700" dirty="0"/>
              <a:t> </a:t>
            </a:r>
            <a:r>
              <a:rPr lang="en-US" sz="1700" dirty="0" err="1"/>
              <a:t>từ</a:t>
            </a:r>
            <a:r>
              <a:rPr lang="en-US" sz="1700" dirty="0"/>
              <a:t> </a:t>
            </a:r>
            <a:r>
              <a:rPr lang="en-US" sz="1700" dirty="0" err="1"/>
              <a:t>phải</a:t>
            </a:r>
            <a:r>
              <a:rPr lang="en-US" sz="1700" dirty="0"/>
              <a:t> sang </a:t>
            </a:r>
            <a:r>
              <a:rPr lang="en-US" sz="1700" dirty="0" err="1"/>
              <a:t>trái</a:t>
            </a:r>
            <a:r>
              <a:rPr lang="en-US" sz="1700" dirty="0"/>
              <a:t> (</a:t>
            </a:r>
            <a:r>
              <a:rPr lang="vi-VN" sz="1700" dirty="0"/>
              <a:t>ư</a:t>
            </a:r>
            <a:r>
              <a:rPr lang="en-US" sz="1700" dirty="0"/>
              <a:t>u </a:t>
            </a:r>
            <a:r>
              <a:rPr lang="en-US" sz="1700" dirty="0" err="1"/>
              <a:t>tiên</a:t>
            </a:r>
            <a:r>
              <a:rPr lang="en-US" sz="1700" dirty="0"/>
              <a:t> Right </a:t>
            </a:r>
            <a:r>
              <a:rPr lang="en-US" sz="1700" dirty="0" err="1"/>
              <a:t>rồi</a:t>
            </a:r>
            <a:r>
              <a:rPr lang="en-US" sz="1700" dirty="0"/>
              <a:t> </a:t>
            </a:r>
            <a:r>
              <a:rPr lang="en-US" sz="1700" dirty="0" err="1"/>
              <a:t>mới</a:t>
            </a:r>
            <a:r>
              <a:rPr lang="en-US" sz="1700" dirty="0"/>
              <a:t> </a:t>
            </a:r>
            <a:r>
              <a:rPr lang="en-US" sz="1700" dirty="0" err="1"/>
              <a:t>đến</a:t>
            </a:r>
            <a:r>
              <a:rPr lang="en-US" sz="1700" dirty="0"/>
              <a:t> Left)</a:t>
            </a:r>
          </a:p>
          <a:p>
            <a:endParaRPr lang="en-US" sz="1700" dirty="0"/>
          </a:p>
          <a:p>
            <a:r>
              <a:rPr lang="en-US" sz="1700" dirty="0" err="1"/>
              <a:t>Duyệt</a:t>
            </a:r>
            <a:r>
              <a:rPr lang="en-US" sz="1700" dirty="0"/>
              <a:t> </a:t>
            </a:r>
            <a:r>
              <a:rPr lang="en-US" sz="1700" dirty="0" err="1"/>
              <a:t>rộng</a:t>
            </a:r>
            <a:endParaRPr lang="en-US" sz="1700" dirty="0"/>
          </a:p>
          <a:p>
            <a:r>
              <a:rPr lang="en-US" sz="1700" dirty="0"/>
              <a:t>a c b h g f e d k j </a:t>
            </a:r>
            <a:r>
              <a:rPr lang="en-US" sz="1700" dirty="0" err="1"/>
              <a:t>i</a:t>
            </a:r>
            <a:endParaRPr lang="en-US" sz="1700" dirty="0"/>
          </a:p>
          <a:p>
            <a:endParaRPr lang="en-US" sz="1700" dirty="0"/>
          </a:p>
          <a:p>
            <a:r>
              <a:rPr lang="en-US" sz="1700" dirty="0" err="1"/>
              <a:t>Duyệt</a:t>
            </a:r>
            <a:r>
              <a:rPr lang="en-US" sz="1700" dirty="0"/>
              <a:t> tr</a:t>
            </a:r>
            <a:r>
              <a:rPr lang="vi-VN" sz="1700" dirty="0"/>
              <a:t>ư</a:t>
            </a:r>
            <a:r>
              <a:rPr lang="en-US" sz="1700" dirty="0" err="1"/>
              <a:t>ớc</a:t>
            </a:r>
            <a:r>
              <a:rPr lang="en-US" sz="1700" dirty="0"/>
              <a:t> (Node – Right – Left)</a:t>
            </a:r>
          </a:p>
          <a:p>
            <a:r>
              <a:rPr lang="en-US" sz="1700" dirty="0"/>
              <a:t>A c g k h f b e j </a:t>
            </a:r>
            <a:r>
              <a:rPr lang="en-US" sz="1700" dirty="0" err="1"/>
              <a:t>i</a:t>
            </a:r>
            <a:r>
              <a:rPr lang="en-US" sz="1700" dirty="0"/>
              <a:t> d </a:t>
            </a:r>
          </a:p>
          <a:p>
            <a:endParaRPr lang="en-US" sz="1700" dirty="0"/>
          </a:p>
          <a:p>
            <a:r>
              <a:rPr lang="en-US" sz="1700" dirty="0" err="1"/>
              <a:t>Duyệt</a:t>
            </a:r>
            <a:r>
              <a:rPr lang="en-US" sz="1700" dirty="0"/>
              <a:t> </a:t>
            </a:r>
            <a:r>
              <a:rPr lang="en-US" sz="1700" dirty="0" err="1"/>
              <a:t>giữa</a:t>
            </a:r>
            <a:r>
              <a:rPr lang="en-US" sz="1700" dirty="0"/>
              <a:t> (Right – Node – Left)</a:t>
            </a:r>
          </a:p>
          <a:p>
            <a:r>
              <a:rPr lang="en-US" sz="1700" dirty="0"/>
              <a:t>K g h c f a j e </a:t>
            </a:r>
            <a:r>
              <a:rPr lang="en-US" sz="1700" dirty="0" err="1"/>
              <a:t>i</a:t>
            </a:r>
            <a:r>
              <a:rPr lang="en-US" sz="1700" dirty="0"/>
              <a:t> b d</a:t>
            </a:r>
          </a:p>
          <a:p>
            <a:endParaRPr lang="en-US" sz="1700" dirty="0"/>
          </a:p>
          <a:p>
            <a:r>
              <a:rPr lang="en-US" sz="1700" dirty="0" err="1"/>
              <a:t>Duyệt</a:t>
            </a:r>
            <a:r>
              <a:rPr lang="en-US" sz="1700" dirty="0"/>
              <a:t> </a:t>
            </a:r>
            <a:r>
              <a:rPr lang="en-US" sz="1700" dirty="0" err="1"/>
              <a:t>sau</a:t>
            </a:r>
            <a:r>
              <a:rPr lang="en-US" sz="1700" dirty="0"/>
              <a:t> (Right – Left – Node)</a:t>
            </a:r>
          </a:p>
          <a:p>
            <a:r>
              <a:rPr lang="en-US" sz="1700" dirty="0"/>
              <a:t>K g h f c j I e d b a</a:t>
            </a:r>
          </a:p>
        </p:txBody>
      </p:sp>
    </p:spTree>
    <p:extLst>
      <p:ext uri="{BB962C8B-B14F-4D97-AF65-F5344CB8AC3E}">
        <p14:creationId xmlns:p14="http://schemas.microsoft.com/office/powerpoint/2010/main" val="3924611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55E905BB-10E8-47FD-BFF1-475A09BFC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2564904"/>
            <a:ext cx="7677150" cy="3895725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CE64D71-4A47-427B-A29B-FB7EEA4ED452}"/>
              </a:ext>
            </a:extLst>
          </p:cNvPr>
          <p:cNvSpPr txBox="1"/>
          <p:nvPr/>
        </p:nvSpPr>
        <p:spPr>
          <a:xfrm>
            <a:off x="374277" y="1340768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Hãy</a:t>
            </a:r>
            <a:r>
              <a:rPr lang="en-US" dirty="0"/>
              <a:t> in ra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Theo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vi-VN" dirty="0"/>
              <a:t>ư</a:t>
            </a:r>
            <a:r>
              <a:rPr lang="en-US" dirty="0"/>
              <a:t>u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qua </a:t>
            </a:r>
            <a:r>
              <a:rPr lang="en-US" dirty="0" err="1"/>
              <a:t>phải</a:t>
            </a:r>
            <a:endParaRPr lang="en-US" dirty="0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0A5B4F7-461D-48C8-891C-B235DF69D43C}"/>
              </a:ext>
            </a:extLst>
          </p:cNvPr>
          <p:cNvSpPr txBox="1"/>
          <p:nvPr/>
        </p:nvSpPr>
        <p:spPr>
          <a:xfrm>
            <a:off x="5292080" y="1964739"/>
            <a:ext cx="39661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(NLR): A B D H I E J C F K G L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(LNR): H D I B E J A K F C G L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(LRN): H I D J E B K F L G C A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: A B C D E F G H I J K L</a:t>
            </a:r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FD9A345-760D-43CA-92E8-07EF2B681871}"/>
              </a:ext>
            </a:extLst>
          </p:cNvPr>
          <p:cNvSpPr/>
          <p:nvPr/>
        </p:nvSpPr>
        <p:spPr>
          <a:xfrm>
            <a:off x="5318226" y="1709822"/>
            <a:ext cx="3851920" cy="1444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ĐÁP ÁN NẰM D</a:t>
            </a:r>
            <a:r>
              <a:rPr lang="vi-VN" dirty="0"/>
              <a:t>Ư</a:t>
            </a:r>
            <a:r>
              <a:rPr lang="en-US" dirty="0"/>
              <a:t>ỚI NÀY NÈ</a:t>
            </a: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FE3BC63C-C3AA-4E0C-BAC9-523CA3BE83D0}"/>
              </a:ext>
            </a:extLst>
          </p:cNvPr>
          <p:cNvSpPr txBox="1"/>
          <p:nvPr/>
        </p:nvSpPr>
        <p:spPr>
          <a:xfrm>
            <a:off x="123945" y="2042555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(NLR):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(LNR):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(LRN):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:</a:t>
            </a:r>
          </a:p>
          <a:p>
            <a:r>
              <a:rPr lang="en-US" dirty="0"/>
              <a:t>-------------------------</a:t>
            </a:r>
          </a:p>
          <a:p>
            <a:r>
              <a:rPr lang="en-US" dirty="0"/>
              <a:t>N: Node</a:t>
            </a:r>
          </a:p>
          <a:p>
            <a:r>
              <a:rPr lang="en-US" dirty="0"/>
              <a:t>L: Left</a:t>
            </a:r>
          </a:p>
          <a:p>
            <a:r>
              <a:rPr lang="en-US" dirty="0"/>
              <a:t>R: Right</a:t>
            </a:r>
          </a:p>
        </p:txBody>
      </p:sp>
    </p:spTree>
    <p:extLst>
      <p:ext uri="{BB962C8B-B14F-4D97-AF65-F5344CB8AC3E}">
        <p14:creationId xmlns:p14="http://schemas.microsoft.com/office/powerpoint/2010/main" val="208156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55E905BB-10E8-47FD-BFF1-475A09BFC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2564904"/>
            <a:ext cx="7677150" cy="3895725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CE64D71-4A47-427B-A29B-FB7EEA4ED452}"/>
              </a:ext>
            </a:extLst>
          </p:cNvPr>
          <p:cNvSpPr txBox="1"/>
          <p:nvPr/>
        </p:nvSpPr>
        <p:spPr>
          <a:xfrm>
            <a:off x="374277" y="1340768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Hãy</a:t>
            </a:r>
            <a:r>
              <a:rPr lang="en-US" dirty="0"/>
              <a:t> in ra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vi-VN" dirty="0"/>
              <a:t>ư</a:t>
            </a:r>
            <a:r>
              <a:rPr lang="en-US" dirty="0"/>
              <a:t>u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qua </a:t>
            </a:r>
            <a:r>
              <a:rPr lang="en-US" dirty="0" err="1"/>
              <a:t>trái</a:t>
            </a:r>
            <a:endParaRPr lang="en-US" dirty="0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0A5B4F7-461D-48C8-891C-B235DF69D43C}"/>
              </a:ext>
            </a:extLst>
          </p:cNvPr>
          <p:cNvSpPr txBox="1"/>
          <p:nvPr/>
        </p:nvSpPr>
        <p:spPr>
          <a:xfrm>
            <a:off x="5173041" y="1844824"/>
            <a:ext cx="39709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(NRL): A C G L F K B E J D I H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(RNL): L G C F K A J E B I D H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(RLN): L G K F C J E I H D B A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: A C B G F E D L K J I H</a:t>
            </a:r>
          </a:p>
        </p:txBody>
      </p:sp>
      <p:sp>
        <p:nvSpPr>
          <p:cNvPr id="13" name="Hình chữ nhật 12">
            <a:extLst>
              <a:ext uri="{FF2B5EF4-FFF2-40B4-BE49-F238E27FC236}">
                <a16:creationId xmlns:a16="http://schemas.microsoft.com/office/drawing/2014/main" id="{E31C935F-E340-43D4-8502-6016B77A400E}"/>
              </a:ext>
            </a:extLst>
          </p:cNvPr>
          <p:cNvSpPr/>
          <p:nvPr/>
        </p:nvSpPr>
        <p:spPr bwMode="auto">
          <a:xfrm>
            <a:off x="5257007" y="1844824"/>
            <a:ext cx="3803026" cy="1200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ĐÁP ÁN NẰM D</a:t>
            </a:r>
            <a:r>
              <a:rPr lang="vi-VN" dirty="0"/>
              <a:t>Ư</a:t>
            </a:r>
            <a:r>
              <a:rPr lang="en-US" dirty="0"/>
              <a:t>ỚI NÀY NÈ</a:t>
            </a: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AB6D178E-9FFD-4F30-8934-7E205C75B2AC}"/>
              </a:ext>
            </a:extLst>
          </p:cNvPr>
          <p:cNvSpPr txBox="1"/>
          <p:nvPr/>
        </p:nvSpPr>
        <p:spPr bwMode="auto">
          <a:xfrm>
            <a:off x="251520" y="1941796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Duyệt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(NRL):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(RNL): 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(RLN):</a:t>
            </a:r>
          </a:p>
          <a:p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: </a:t>
            </a:r>
          </a:p>
          <a:p>
            <a:r>
              <a:rPr lang="en-US" dirty="0"/>
              <a:t>-------------------------</a:t>
            </a:r>
          </a:p>
          <a:p>
            <a:r>
              <a:rPr lang="en-US" dirty="0"/>
              <a:t>N: Node</a:t>
            </a:r>
          </a:p>
          <a:p>
            <a:r>
              <a:rPr lang="en-US" dirty="0"/>
              <a:t>L: Left</a:t>
            </a:r>
          </a:p>
          <a:p>
            <a:r>
              <a:rPr lang="en-US" dirty="0"/>
              <a:t>R: Right</a:t>
            </a:r>
          </a:p>
        </p:txBody>
      </p:sp>
    </p:spTree>
    <p:extLst>
      <p:ext uri="{BB962C8B-B14F-4D97-AF65-F5344CB8AC3E}">
        <p14:creationId xmlns:p14="http://schemas.microsoft.com/office/powerpoint/2010/main" val="3062859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ứng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dụng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tổ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chức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đấu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grpSp>
        <p:nvGrpSpPr>
          <p:cNvPr id="12" name="Group 120261">
            <a:extLst>
              <a:ext uri="{FF2B5EF4-FFF2-40B4-BE49-F238E27FC236}">
                <a16:creationId xmlns:a16="http://schemas.microsoft.com/office/drawing/2014/main" id="{2DF67DD4-1654-4EF9-AE1F-DF51DCC93EAF}"/>
              </a:ext>
            </a:extLst>
          </p:cNvPr>
          <p:cNvGrpSpPr/>
          <p:nvPr/>
        </p:nvGrpSpPr>
        <p:grpSpPr>
          <a:xfrm>
            <a:off x="513731" y="1593360"/>
            <a:ext cx="8116537" cy="4705840"/>
            <a:chOff x="-4428" y="-2309"/>
            <a:chExt cx="6662928" cy="3317239"/>
          </a:xfrm>
        </p:grpSpPr>
        <p:pic>
          <p:nvPicPr>
            <p:cNvPr id="13" name="Picture 151202">
              <a:extLst>
                <a:ext uri="{FF2B5EF4-FFF2-40B4-BE49-F238E27FC236}">
                  <a16:creationId xmlns:a16="http://schemas.microsoft.com/office/drawing/2014/main" id="{9B12A297-F7A6-4251-8424-CC027B582573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4428" y="-2309"/>
              <a:ext cx="6662928" cy="960120"/>
            </a:xfrm>
            <a:prstGeom prst="rect">
              <a:avLst/>
            </a:prstGeom>
          </p:spPr>
        </p:pic>
        <p:pic>
          <p:nvPicPr>
            <p:cNvPr id="14" name="Picture 151203">
              <a:extLst>
                <a:ext uri="{FF2B5EF4-FFF2-40B4-BE49-F238E27FC236}">
                  <a16:creationId xmlns:a16="http://schemas.microsoft.com/office/drawing/2014/main" id="{84076E07-5725-46AC-802E-268D62E6FD54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-4428" y="952730"/>
              <a:ext cx="6662928" cy="2362200"/>
            </a:xfrm>
            <a:prstGeom prst="rect">
              <a:avLst/>
            </a:prstGeom>
          </p:spPr>
        </p:pic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4A87AFB-D953-4167-8D5F-3003A0604213}"/>
              </a:ext>
            </a:extLst>
          </p:cNvPr>
          <p:cNvSpPr txBox="1"/>
          <p:nvPr/>
        </p:nvSpPr>
        <p:spPr>
          <a:xfrm>
            <a:off x="1353083" y="1136608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Sẽ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duyệt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nào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tổ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giải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đấu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các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đội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trên</a:t>
            </a:r>
            <a:r>
              <a:rPr lang="en-US" b="1" dirty="0">
                <a:solidFill>
                  <a:srgbClr val="FF0000"/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94058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ứng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dụng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biểu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thức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học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A9037337-B13C-4B55-8C7A-0667280A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700" y="1628800"/>
            <a:ext cx="4743300" cy="3096909"/>
          </a:xfrm>
          <a:prstGeom prst="rect">
            <a:avLst/>
          </a:prstGeom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AED8C70B-65AF-4C10-9B2B-BB7BACCD5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0" y="1365746"/>
            <a:ext cx="4416669" cy="4595724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4D4E7BE2-C293-4007-B155-86568D8904B1}"/>
              </a:ext>
            </a:extLst>
          </p:cNvPr>
          <p:cNvSpPr txBox="1"/>
          <p:nvPr/>
        </p:nvSpPr>
        <p:spPr>
          <a:xfrm>
            <a:off x="1259632" y="5976034"/>
            <a:ext cx="7093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Sẽ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duyệt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nào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tính</a:t>
            </a:r>
            <a:r>
              <a:rPr lang="en-US" b="1" dirty="0">
                <a:solidFill>
                  <a:srgbClr val="FF0000"/>
                </a:solidFill>
              </a:rPr>
              <a:t> đ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ợc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sau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cùng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của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r>
              <a:rPr lang="en-US" b="1" dirty="0">
                <a:solidFill>
                  <a:srgbClr val="FF0000"/>
                </a:solidFill>
              </a:rPr>
              <a:t>???</a:t>
            </a:r>
          </a:p>
          <a:p>
            <a:endParaRPr 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Viết tay 15">
                <a:extLst>
                  <a:ext uri="{FF2B5EF4-FFF2-40B4-BE49-F238E27FC236}">
                    <a16:creationId xmlns:a16="http://schemas.microsoft.com/office/drawing/2014/main" id="{8DE08742-8BFF-49BD-9EC3-8F8B62A617B9}"/>
                  </a:ext>
                </a:extLst>
              </p14:cNvPr>
              <p14:cNvContentPartPr/>
              <p14:nvPr/>
            </p14:nvContentPartPr>
            <p14:xfrm>
              <a:off x="1867649" y="3676943"/>
              <a:ext cx="389520" cy="389520"/>
            </p14:xfrm>
          </p:contentPart>
        </mc:Choice>
        <mc:Fallback xmlns="">
          <p:pic>
            <p:nvPicPr>
              <p:cNvPr id="16" name="Viết tay 15">
                <a:extLst>
                  <a:ext uri="{FF2B5EF4-FFF2-40B4-BE49-F238E27FC236}">
                    <a16:creationId xmlns:a16="http://schemas.microsoft.com/office/drawing/2014/main" id="{8DE08742-8BFF-49BD-9EC3-8F8B62A617B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61529" y="3670823"/>
                <a:ext cx="40176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Viết tay 16">
                <a:extLst>
                  <a:ext uri="{FF2B5EF4-FFF2-40B4-BE49-F238E27FC236}">
                    <a16:creationId xmlns:a16="http://schemas.microsoft.com/office/drawing/2014/main" id="{3E15AED2-FE90-4CCB-A7A6-C79B723304E0}"/>
                  </a:ext>
                </a:extLst>
              </p14:cNvPr>
              <p14:cNvContentPartPr/>
              <p14:nvPr/>
            </p14:nvContentPartPr>
            <p14:xfrm>
              <a:off x="1355369" y="2860103"/>
              <a:ext cx="168840" cy="360"/>
            </p14:xfrm>
          </p:contentPart>
        </mc:Choice>
        <mc:Fallback xmlns="">
          <p:pic>
            <p:nvPicPr>
              <p:cNvPr id="17" name="Viết tay 16">
                <a:extLst>
                  <a:ext uri="{FF2B5EF4-FFF2-40B4-BE49-F238E27FC236}">
                    <a16:creationId xmlns:a16="http://schemas.microsoft.com/office/drawing/2014/main" id="{3E15AED2-FE90-4CCB-A7A6-C79B723304E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49249" y="2853983"/>
                <a:ext cx="1810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Viết tay 19">
                <a:extLst>
                  <a:ext uri="{FF2B5EF4-FFF2-40B4-BE49-F238E27FC236}">
                    <a16:creationId xmlns:a16="http://schemas.microsoft.com/office/drawing/2014/main" id="{C40705C9-DD8F-4257-B393-E02B5587B75A}"/>
                  </a:ext>
                </a:extLst>
              </p14:cNvPr>
              <p14:cNvContentPartPr/>
              <p14:nvPr/>
            </p14:nvContentPartPr>
            <p14:xfrm>
              <a:off x="1647329" y="2709983"/>
              <a:ext cx="266040" cy="396720"/>
            </p14:xfrm>
          </p:contentPart>
        </mc:Choice>
        <mc:Fallback xmlns="">
          <p:pic>
            <p:nvPicPr>
              <p:cNvPr id="20" name="Viết tay 19">
                <a:extLst>
                  <a:ext uri="{FF2B5EF4-FFF2-40B4-BE49-F238E27FC236}">
                    <a16:creationId xmlns:a16="http://schemas.microsoft.com/office/drawing/2014/main" id="{C40705C9-DD8F-4257-B393-E02B5587B75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41209" y="2703863"/>
                <a:ext cx="27828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Viết tay 20">
                <a:extLst>
                  <a:ext uri="{FF2B5EF4-FFF2-40B4-BE49-F238E27FC236}">
                    <a16:creationId xmlns:a16="http://schemas.microsoft.com/office/drawing/2014/main" id="{8A777C6C-57AC-4CE9-BA60-F0BD9E124331}"/>
                  </a:ext>
                </a:extLst>
              </p14:cNvPr>
              <p14:cNvContentPartPr/>
              <p14:nvPr/>
            </p14:nvContentPartPr>
            <p14:xfrm>
              <a:off x="4345169" y="3713663"/>
              <a:ext cx="298440" cy="366840"/>
            </p14:xfrm>
          </p:contentPart>
        </mc:Choice>
        <mc:Fallback xmlns="">
          <p:pic>
            <p:nvPicPr>
              <p:cNvPr id="21" name="Viết tay 20">
                <a:extLst>
                  <a:ext uri="{FF2B5EF4-FFF2-40B4-BE49-F238E27FC236}">
                    <a16:creationId xmlns:a16="http://schemas.microsoft.com/office/drawing/2014/main" id="{8A777C6C-57AC-4CE9-BA60-F0BD9E12433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39049" y="3707543"/>
                <a:ext cx="31068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Viết tay 23">
                <a:extLst>
                  <a:ext uri="{FF2B5EF4-FFF2-40B4-BE49-F238E27FC236}">
                    <a16:creationId xmlns:a16="http://schemas.microsoft.com/office/drawing/2014/main" id="{A55097A8-7CC8-4D37-BD62-1D03A82A5BF1}"/>
                  </a:ext>
                </a:extLst>
              </p14:cNvPr>
              <p14:cNvContentPartPr/>
              <p14:nvPr/>
            </p14:nvContentPartPr>
            <p14:xfrm>
              <a:off x="3813089" y="2743103"/>
              <a:ext cx="454320" cy="311760"/>
            </p14:xfrm>
          </p:contentPart>
        </mc:Choice>
        <mc:Fallback xmlns="">
          <p:pic>
            <p:nvPicPr>
              <p:cNvPr id="24" name="Viết tay 23">
                <a:extLst>
                  <a:ext uri="{FF2B5EF4-FFF2-40B4-BE49-F238E27FC236}">
                    <a16:creationId xmlns:a16="http://schemas.microsoft.com/office/drawing/2014/main" id="{A55097A8-7CC8-4D37-BD62-1D03A82A5BF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06969" y="2736983"/>
                <a:ext cx="46656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" name="Viết tay 24">
                <a:extLst>
                  <a:ext uri="{FF2B5EF4-FFF2-40B4-BE49-F238E27FC236}">
                    <a16:creationId xmlns:a16="http://schemas.microsoft.com/office/drawing/2014/main" id="{26AE22EF-0A94-4A9C-97C8-92B701981E58}"/>
                  </a:ext>
                </a:extLst>
              </p14:cNvPr>
              <p14:cNvContentPartPr/>
              <p14:nvPr/>
            </p14:nvContentPartPr>
            <p14:xfrm>
              <a:off x="2769089" y="1562663"/>
              <a:ext cx="307440" cy="405000"/>
            </p14:xfrm>
          </p:contentPart>
        </mc:Choice>
        <mc:Fallback xmlns="">
          <p:pic>
            <p:nvPicPr>
              <p:cNvPr id="25" name="Viết tay 24">
                <a:extLst>
                  <a:ext uri="{FF2B5EF4-FFF2-40B4-BE49-F238E27FC236}">
                    <a16:creationId xmlns:a16="http://schemas.microsoft.com/office/drawing/2014/main" id="{26AE22EF-0A94-4A9C-97C8-92B701981E5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62969" y="1556543"/>
                <a:ext cx="31968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5" name="Viết tay 34">
                <a:extLst>
                  <a:ext uri="{FF2B5EF4-FFF2-40B4-BE49-F238E27FC236}">
                    <a16:creationId xmlns:a16="http://schemas.microsoft.com/office/drawing/2014/main" id="{972F8213-915D-4B66-AC9B-014B5A5E0765}"/>
                  </a:ext>
                </a:extLst>
              </p14:cNvPr>
              <p14:cNvContentPartPr/>
              <p14:nvPr/>
            </p14:nvContentPartPr>
            <p14:xfrm>
              <a:off x="5842769" y="3268343"/>
              <a:ext cx="351000" cy="324720"/>
            </p14:xfrm>
          </p:contentPart>
        </mc:Choice>
        <mc:Fallback xmlns="">
          <p:pic>
            <p:nvPicPr>
              <p:cNvPr id="35" name="Viết tay 34">
                <a:extLst>
                  <a:ext uri="{FF2B5EF4-FFF2-40B4-BE49-F238E27FC236}">
                    <a16:creationId xmlns:a16="http://schemas.microsoft.com/office/drawing/2014/main" id="{972F8213-915D-4B66-AC9B-014B5A5E076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36649" y="3262223"/>
                <a:ext cx="36324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0" name="Viết tay 69">
                <a:extLst>
                  <a:ext uri="{FF2B5EF4-FFF2-40B4-BE49-F238E27FC236}">
                    <a16:creationId xmlns:a16="http://schemas.microsoft.com/office/drawing/2014/main" id="{7E3DCB18-D481-42CD-84D4-B5754A12856F}"/>
                  </a:ext>
                </a:extLst>
              </p14:cNvPr>
              <p14:cNvContentPartPr/>
              <p14:nvPr/>
            </p14:nvContentPartPr>
            <p14:xfrm>
              <a:off x="6478529" y="1865783"/>
              <a:ext cx="2575080" cy="2647800"/>
            </p14:xfrm>
          </p:contentPart>
        </mc:Choice>
        <mc:Fallback xmlns="">
          <p:pic>
            <p:nvPicPr>
              <p:cNvPr id="70" name="Viết tay 69">
                <a:extLst>
                  <a:ext uri="{FF2B5EF4-FFF2-40B4-BE49-F238E27FC236}">
                    <a16:creationId xmlns:a16="http://schemas.microsoft.com/office/drawing/2014/main" id="{7E3DCB18-D481-42CD-84D4-B5754A12856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72409" y="1859663"/>
                <a:ext cx="2587320" cy="266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19712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8371656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biểu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diễn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DC50F3-97F2-4DC2-89B2-ACCFD6B4C976}"/>
              </a:ext>
            </a:extLst>
          </p:cNvPr>
          <p:cNvSpPr txBox="1"/>
          <p:nvPr/>
        </p:nvSpPr>
        <p:spPr>
          <a:xfrm>
            <a:off x="359949" y="1268760"/>
            <a:ext cx="8604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US" sz="1600" b="1" dirty="0" err="1">
                <a:solidFill>
                  <a:srgbClr val="00B0F0"/>
                </a:solidFill>
              </a:rPr>
              <a:t>Cách</a:t>
            </a:r>
            <a:r>
              <a:rPr lang="en-US" sz="1600" b="1" dirty="0">
                <a:solidFill>
                  <a:srgbClr val="00B0F0"/>
                </a:solidFill>
              </a:rPr>
              <a:t> 1: </a:t>
            </a:r>
            <a:r>
              <a:rPr lang="en-US" sz="1600" b="1" dirty="0" err="1">
                <a:solidFill>
                  <a:srgbClr val="00B0F0"/>
                </a:solidFill>
              </a:rPr>
              <a:t>Biểu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diễn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bằng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mảng</a:t>
            </a:r>
            <a:r>
              <a:rPr lang="en-US" sz="1600" b="1" dirty="0">
                <a:solidFill>
                  <a:srgbClr val="00B0F0"/>
                </a:solidFill>
              </a:rPr>
              <a:t> 1 </a:t>
            </a:r>
            <a:r>
              <a:rPr lang="en-US" sz="1600" b="1" dirty="0" err="1">
                <a:solidFill>
                  <a:srgbClr val="00B0F0"/>
                </a:solidFill>
              </a:rPr>
              <a:t>chiều</a:t>
            </a:r>
            <a:endParaRPr lang="en-US" sz="1600" b="1" dirty="0">
              <a:solidFill>
                <a:srgbClr val="00B0F0"/>
              </a:solidFill>
            </a:endParaRPr>
          </a:p>
          <a:p>
            <a:endParaRPr lang="en-US" sz="1600" dirty="0"/>
          </a:p>
          <a:p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đầy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, ta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dễ</a:t>
            </a:r>
            <a:r>
              <a:rPr lang="en-US" sz="1600" dirty="0"/>
              <a:t> </a:t>
            </a:r>
            <a:r>
              <a:rPr lang="en-US" sz="1600" dirty="0" err="1"/>
              <a:t>dàng</a:t>
            </a:r>
            <a:r>
              <a:rPr lang="en-US" sz="1600" dirty="0"/>
              <a:t> </a:t>
            </a:r>
            <a:r>
              <a:rPr lang="en-US" sz="1600" dirty="0" err="1"/>
              <a:t>đánh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trên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theo</a:t>
            </a:r>
            <a:r>
              <a:rPr lang="en-US" sz="1600" dirty="0"/>
              <a:t> </a:t>
            </a:r>
            <a:r>
              <a:rPr lang="en-US" sz="1600" dirty="0" err="1"/>
              <a:t>thứ</a:t>
            </a:r>
            <a:r>
              <a:rPr lang="en-US" sz="1600" dirty="0"/>
              <a:t> </a:t>
            </a:r>
            <a:r>
              <a:rPr lang="en-US" sz="1600" dirty="0" err="1"/>
              <a:t>tự</a:t>
            </a:r>
            <a:r>
              <a:rPr lang="en-US" sz="1600" dirty="0"/>
              <a:t> </a:t>
            </a:r>
            <a:r>
              <a:rPr lang="en-US" sz="1600" dirty="0" err="1"/>
              <a:t>lần</a:t>
            </a:r>
            <a:r>
              <a:rPr lang="en-US" sz="1600" dirty="0"/>
              <a:t> l</a:t>
            </a:r>
            <a:r>
              <a:rPr lang="vi-VN" sz="1600" dirty="0"/>
              <a:t>ư</a:t>
            </a:r>
            <a:r>
              <a:rPr lang="en-US" sz="1600" dirty="0" err="1"/>
              <a:t>ợt</a:t>
            </a:r>
            <a:r>
              <a:rPr lang="en-US" sz="1600" dirty="0"/>
              <a:t> </a:t>
            </a:r>
            <a:r>
              <a:rPr lang="en-US" sz="1600" dirty="0" err="1"/>
              <a:t>bắt</a:t>
            </a:r>
            <a:r>
              <a:rPr lang="en-US" sz="1600" dirty="0"/>
              <a:t> </a:t>
            </a:r>
            <a:r>
              <a:rPr lang="en-US" sz="1600" dirty="0" err="1"/>
              <a:t>đầu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0 </a:t>
            </a:r>
            <a:r>
              <a:rPr lang="en-US" sz="1600" dirty="0" err="1"/>
              <a:t>trở</a:t>
            </a:r>
            <a:r>
              <a:rPr lang="en-US" sz="1600" dirty="0"/>
              <a:t> </a:t>
            </a:r>
            <a:r>
              <a:rPr lang="en-US" sz="1600" dirty="0" err="1"/>
              <a:t>đi</a:t>
            </a:r>
            <a:r>
              <a:rPr lang="en-US" sz="1600" dirty="0"/>
              <a:t> </a:t>
            </a:r>
            <a:r>
              <a:rPr lang="en-US" sz="1600" dirty="0" err="1"/>
              <a:t>theo</a:t>
            </a:r>
            <a:r>
              <a:rPr lang="en-US" sz="1600" dirty="0"/>
              <a:t> </a:t>
            </a:r>
            <a:r>
              <a:rPr lang="en-US" sz="1600" dirty="0" err="1"/>
              <a:t>chiều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trên</a:t>
            </a:r>
            <a:r>
              <a:rPr lang="en-US" sz="1600" dirty="0"/>
              <a:t> </a:t>
            </a:r>
            <a:r>
              <a:rPr lang="en-US" sz="1600" dirty="0" err="1"/>
              <a:t>xuống</a:t>
            </a:r>
            <a:r>
              <a:rPr lang="en-US" sz="1600" dirty="0"/>
              <a:t> d</a:t>
            </a:r>
            <a:r>
              <a:rPr lang="vi-VN" sz="1600" dirty="0"/>
              <a:t>ư</a:t>
            </a:r>
            <a:r>
              <a:rPr lang="en-US" sz="1600" dirty="0" err="1"/>
              <a:t>ới</a:t>
            </a:r>
            <a:r>
              <a:rPr lang="en-US" sz="1600" dirty="0"/>
              <a:t>,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trái</a:t>
            </a:r>
            <a:r>
              <a:rPr lang="en-US" sz="1600" dirty="0"/>
              <a:t> sang </a:t>
            </a:r>
            <a:r>
              <a:rPr lang="en-US" sz="1600" dirty="0" err="1"/>
              <a:t>phải</a:t>
            </a:r>
            <a:r>
              <a:rPr lang="en-US" sz="1600" dirty="0"/>
              <a:t> (</a:t>
            </a:r>
            <a:r>
              <a:rPr lang="en-US" sz="1600" dirty="0" err="1"/>
              <a:t>tức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đi</a:t>
            </a:r>
            <a:r>
              <a:rPr lang="en-US" sz="1600" dirty="0"/>
              <a:t> </a:t>
            </a:r>
            <a:r>
              <a:rPr lang="en-US" sz="1600" dirty="0" err="1"/>
              <a:t>lần</a:t>
            </a:r>
            <a:r>
              <a:rPr lang="en-US" sz="1600" dirty="0"/>
              <a:t> l</a:t>
            </a:r>
            <a:r>
              <a:rPr lang="vi-VN" sz="1600" dirty="0"/>
              <a:t>ư</a:t>
            </a:r>
            <a:r>
              <a:rPr lang="en-US" sz="1600" dirty="0" err="1"/>
              <a:t>ợt</a:t>
            </a:r>
            <a:r>
              <a:rPr lang="en-US" sz="1600" dirty="0"/>
              <a:t> </a:t>
            </a:r>
            <a:r>
              <a:rPr lang="en-US" sz="1600" dirty="0" err="1"/>
              <a:t>từng</a:t>
            </a:r>
            <a:r>
              <a:rPr lang="en-US" sz="1600" dirty="0"/>
              <a:t> </a:t>
            </a:r>
            <a:r>
              <a:rPr lang="en-US" sz="1600" dirty="0" err="1"/>
              <a:t>mức</a:t>
            </a:r>
            <a:r>
              <a:rPr lang="en-US" sz="1600" dirty="0"/>
              <a:t> </a:t>
            </a:r>
            <a:r>
              <a:rPr lang="en-US" sz="1600" dirty="0" err="1"/>
              <a:t>bắt</a:t>
            </a:r>
            <a:r>
              <a:rPr lang="en-US" sz="1600" dirty="0"/>
              <a:t> </a:t>
            </a:r>
            <a:r>
              <a:rPr lang="en-US" sz="1600" dirty="0" err="1"/>
              <a:t>đầu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mức</a:t>
            </a:r>
            <a:r>
              <a:rPr lang="en-US" sz="1600" dirty="0"/>
              <a:t> ở </a:t>
            </a:r>
            <a:r>
              <a:rPr lang="en-US" sz="1600" dirty="0" err="1"/>
              <a:t>gốc</a:t>
            </a:r>
            <a:r>
              <a:rPr lang="en-US" sz="1600" dirty="0"/>
              <a:t>,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mỗi</a:t>
            </a:r>
            <a:r>
              <a:rPr lang="en-US" sz="1600" dirty="0"/>
              <a:t> </a:t>
            </a:r>
            <a:r>
              <a:rPr lang="en-US" sz="1600" dirty="0" err="1"/>
              <a:t>mức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đi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trái</a:t>
            </a:r>
            <a:r>
              <a:rPr lang="en-US" sz="1600" dirty="0"/>
              <a:t> qua </a:t>
            </a:r>
            <a:r>
              <a:rPr lang="en-US" sz="1600" dirty="0" err="1"/>
              <a:t>phải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cách</a:t>
            </a:r>
            <a:r>
              <a:rPr lang="en-US" sz="1600" dirty="0"/>
              <a:t> </a:t>
            </a:r>
            <a:r>
              <a:rPr lang="en-US" sz="1600" dirty="0" err="1"/>
              <a:t>đánh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này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con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thứ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2i + 1 (Left) </a:t>
            </a:r>
            <a:r>
              <a:rPr lang="en-US" sz="1600" dirty="0" err="1"/>
              <a:t>và</a:t>
            </a:r>
            <a:r>
              <a:rPr lang="en-US" sz="1600" dirty="0"/>
              <a:t> 2i + 2 (Right). T</a:t>
            </a:r>
            <a:r>
              <a:rPr lang="vi-VN" sz="1600" dirty="0"/>
              <a:t>ư</a:t>
            </a:r>
            <a:r>
              <a:rPr lang="en-US" sz="1600" dirty="0" err="1"/>
              <a:t>ơng</a:t>
            </a:r>
            <a:r>
              <a:rPr lang="en-US" sz="1600" dirty="0"/>
              <a:t> </a:t>
            </a:r>
            <a:r>
              <a:rPr lang="en-US" sz="1600" dirty="0" err="1"/>
              <a:t>tự</a:t>
            </a:r>
            <a:r>
              <a:rPr lang="en-US" sz="1600" dirty="0"/>
              <a:t> Cha </a:t>
            </a:r>
            <a:r>
              <a:rPr lang="en-US" sz="1600" dirty="0" err="1"/>
              <a:t>của</a:t>
            </a:r>
            <a:r>
              <a:rPr lang="en-US" sz="1600" dirty="0"/>
              <a:t> 1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thứ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/2 </a:t>
            </a: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lẻ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/2 – 1 </a:t>
            </a: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chẵn</a:t>
            </a:r>
            <a:endParaRPr lang="en-US" sz="1600" dirty="0"/>
          </a:p>
          <a:p>
            <a:endParaRPr lang="en-US" sz="1600" dirty="0"/>
          </a:p>
        </p:txBody>
      </p:sp>
      <p:pic>
        <p:nvPicPr>
          <p:cNvPr id="16" name="Hình ảnh 15">
            <a:extLst>
              <a:ext uri="{FF2B5EF4-FFF2-40B4-BE49-F238E27FC236}">
                <a16:creationId xmlns:a16="http://schemas.microsoft.com/office/drawing/2014/main" id="{914C3281-61ED-4152-8887-C4B45DCA1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3" y="3238512"/>
            <a:ext cx="3734124" cy="2316681"/>
          </a:xfrm>
          <a:prstGeom prst="rect">
            <a:avLst/>
          </a:prstGeom>
        </p:spPr>
      </p:pic>
      <p:sp>
        <p:nvSpPr>
          <p:cNvPr id="17" name="Mũi tên: Phải 16">
            <a:extLst>
              <a:ext uri="{FF2B5EF4-FFF2-40B4-BE49-F238E27FC236}">
                <a16:creationId xmlns:a16="http://schemas.microsoft.com/office/drawing/2014/main" id="{4E33182F-DEB0-4F98-9649-1DCC0E68324A}"/>
              </a:ext>
            </a:extLst>
          </p:cNvPr>
          <p:cNvSpPr/>
          <p:nvPr/>
        </p:nvSpPr>
        <p:spPr>
          <a:xfrm>
            <a:off x="3707904" y="4653136"/>
            <a:ext cx="720080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66C1DB21-017C-4C59-8144-186343682062}"/>
              </a:ext>
            </a:extLst>
          </p:cNvPr>
          <p:cNvSpPr txBox="1"/>
          <p:nvPr/>
        </p:nvSpPr>
        <p:spPr>
          <a:xfrm>
            <a:off x="4563294" y="3380513"/>
            <a:ext cx="4464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 ta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/>
              <a:t>u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1 </a:t>
            </a:r>
            <a:r>
              <a:rPr lang="en-US" dirty="0" err="1"/>
              <a:t>mảng</a:t>
            </a:r>
            <a:r>
              <a:rPr lang="en-US" dirty="0"/>
              <a:t> 1 </a:t>
            </a:r>
            <a:r>
              <a:rPr lang="en-US" dirty="0" err="1"/>
              <a:t>chiều</a:t>
            </a:r>
            <a:r>
              <a:rPr lang="en-US" dirty="0"/>
              <a:t> T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T[</a:t>
            </a:r>
            <a:r>
              <a:rPr lang="en-US" dirty="0" err="1"/>
              <a:t>i</a:t>
            </a:r>
            <a:r>
              <a:rPr lang="en-US" dirty="0"/>
              <a:t>]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mảng</a:t>
            </a:r>
            <a:endParaRPr lang="en-US" dirty="0"/>
          </a:p>
        </p:txBody>
      </p:sp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5D9D2B19-4C53-474B-97AA-499C018A27DE}"/>
              </a:ext>
            </a:extLst>
          </p:cNvPr>
          <p:cNvSpPr/>
          <p:nvPr/>
        </p:nvSpPr>
        <p:spPr>
          <a:xfrm>
            <a:off x="4692383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2" name="Hình chữ nhật 21">
            <a:extLst>
              <a:ext uri="{FF2B5EF4-FFF2-40B4-BE49-F238E27FC236}">
                <a16:creationId xmlns:a16="http://schemas.microsoft.com/office/drawing/2014/main" id="{7BE07FC7-4EDB-4640-8EDE-FAB448711F7F}"/>
              </a:ext>
            </a:extLst>
          </p:cNvPr>
          <p:cNvSpPr/>
          <p:nvPr/>
        </p:nvSpPr>
        <p:spPr bwMode="auto">
          <a:xfrm>
            <a:off x="5020377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D0B2EC0E-D858-4D5B-9B92-3477FD69B2D3}"/>
              </a:ext>
            </a:extLst>
          </p:cNvPr>
          <p:cNvSpPr/>
          <p:nvPr/>
        </p:nvSpPr>
        <p:spPr bwMode="auto">
          <a:xfrm>
            <a:off x="5348371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4" name="Hình chữ nhật 23">
            <a:extLst>
              <a:ext uri="{FF2B5EF4-FFF2-40B4-BE49-F238E27FC236}">
                <a16:creationId xmlns:a16="http://schemas.microsoft.com/office/drawing/2014/main" id="{F23B1BA9-71C8-4D46-B841-C31D9CFB2B21}"/>
              </a:ext>
            </a:extLst>
          </p:cNvPr>
          <p:cNvSpPr/>
          <p:nvPr/>
        </p:nvSpPr>
        <p:spPr bwMode="auto">
          <a:xfrm>
            <a:off x="5676365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34939211-D2CF-42E9-A405-8891D456EB25}"/>
              </a:ext>
            </a:extLst>
          </p:cNvPr>
          <p:cNvSpPr/>
          <p:nvPr/>
        </p:nvSpPr>
        <p:spPr bwMode="auto">
          <a:xfrm>
            <a:off x="6004359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26" name="Hình chữ nhật 25">
            <a:extLst>
              <a:ext uri="{FF2B5EF4-FFF2-40B4-BE49-F238E27FC236}">
                <a16:creationId xmlns:a16="http://schemas.microsoft.com/office/drawing/2014/main" id="{E99C7C34-087B-4927-AA12-EE328449E97B}"/>
              </a:ext>
            </a:extLst>
          </p:cNvPr>
          <p:cNvSpPr/>
          <p:nvPr/>
        </p:nvSpPr>
        <p:spPr bwMode="auto">
          <a:xfrm>
            <a:off x="6332353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083E3ECE-EB67-4669-96BD-7C13D49E2F9E}"/>
              </a:ext>
            </a:extLst>
          </p:cNvPr>
          <p:cNvSpPr/>
          <p:nvPr/>
        </p:nvSpPr>
        <p:spPr bwMode="auto">
          <a:xfrm>
            <a:off x="6660347" y="4727568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sp>
        <p:nvSpPr>
          <p:cNvPr id="28" name="Hộp Văn bản 27">
            <a:extLst>
              <a:ext uri="{FF2B5EF4-FFF2-40B4-BE49-F238E27FC236}">
                <a16:creationId xmlns:a16="http://schemas.microsoft.com/office/drawing/2014/main" id="{36322CAB-9C9D-45EB-9693-326CFC60C5C0}"/>
              </a:ext>
            </a:extLst>
          </p:cNvPr>
          <p:cNvSpPr txBox="1"/>
          <p:nvPr/>
        </p:nvSpPr>
        <p:spPr>
          <a:xfrm>
            <a:off x="4685167" y="44158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0" name="Hộp Văn bản 29">
            <a:extLst>
              <a:ext uri="{FF2B5EF4-FFF2-40B4-BE49-F238E27FC236}">
                <a16:creationId xmlns:a16="http://schemas.microsoft.com/office/drawing/2014/main" id="{B79671FF-DFC3-4888-BC12-D7458741CD03}"/>
              </a:ext>
            </a:extLst>
          </p:cNvPr>
          <p:cNvSpPr txBox="1"/>
          <p:nvPr/>
        </p:nvSpPr>
        <p:spPr bwMode="auto">
          <a:xfrm>
            <a:off x="4986853" y="44158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1" name="Hộp Văn bản 30">
            <a:extLst>
              <a:ext uri="{FF2B5EF4-FFF2-40B4-BE49-F238E27FC236}">
                <a16:creationId xmlns:a16="http://schemas.microsoft.com/office/drawing/2014/main" id="{64221129-49B3-48D8-B5A4-020FEBEF91ED}"/>
              </a:ext>
            </a:extLst>
          </p:cNvPr>
          <p:cNvSpPr txBox="1"/>
          <p:nvPr/>
        </p:nvSpPr>
        <p:spPr bwMode="auto">
          <a:xfrm>
            <a:off x="5344763" y="44047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2" name="Hộp Văn bản 31">
            <a:extLst>
              <a:ext uri="{FF2B5EF4-FFF2-40B4-BE49-F238E27FC236}">
                <a16:creationId xmlns:a16="http://schemas.microsoft.com/office/drawing/2014/main" id="{A59A8160-A83F-4E4F-BE06-5308ED7F989A}"/>
              </a:ext>
            </a:extLst>
          </p:cNvPr>
          <p:cNvSpPr txBox="1"/>
          <p:nvPr/>
        </p:nvSpPr>
        <p:spPr bwMode="auto">
          <a:xfrm>
            <a:off x="5702673" y="44154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3" name="Hộp Văn bản 32">
            <a:extLst>
              <a:ext uri="{FF2B5EF4-FFF2-40B4-BE49-F238E27FC236}">
                <a16:creationId xmlns:a16="http://schemas.microsoft.com/office/drawing/2014/main" id="{EE80F6F2-B314-442D-A407-BFF4E11BC519}"/>
              </a:ext>
            </a:extLst>
          </p:cNvPr>
          <p:cNvSpPr txBox="1"/>
          <p:nvPr/>
        </p:nvSpPr>
        <p:spPr bwMode="auto">
          <a:xfrm>
            <a:off x="6022503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4" name="Hộp Văn bản 33">
            <a:extLst>
              <a:ext uri="{FF2B5EF4-FFF2-40B4-BE49-F238E27FC236}">
                <a16:creationId xmlns:a16="http://schemas.microsoft.com/office/drawing/2014/main" id="{AC54D51A-7695-4E8D-BF2D-1D8D6FAE203A}"/>
              </a:ext>
            </a:extLst>
          </p:cNvPr>
          <p:cNvSpPr txBox="1"/>
          <p:nvPr/>
        </p:nvSpPr>
        <p:spPr bwMode="auto">
          <a:xfrm>
            <a:off x="6329827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5" name="Hộp Văn bản 34">
            <a:extLst>
              <a:ext uri="{FF2B5EF4-FFF2-40B4-BE49-F238E27FC236}">
                <a16:creationId xmlns:a16="http://schemas.microsoft.com/office/drawing/2014/main" id="{9FBA2E6C-9ECC-4010-87DA-6074C70D7566}"/>
              </a:ext>
            </a:extLst>
          </p:cNvPr>
          <p:cNvSpPr txBox="1"/>
          <p:nvPr/>
        </p:nvSpPr>
        <p:spPr bwMode="auto">
          <a:xfrm>
            <a:off x="6622479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6" name="Hộp Văn bản 35">
            <a:extLst>
              <a:ext uri="{FF2B5EF4-FFF2-40B4-BE49-F238E27FC236}">
                <a16:creationId xmlns:a16="http://schemas.microsoft.com/office/drawing/2014/main" id="{245021CF-DAD5-47DE-B372-B7BD09E4081E}"/>
              </a:ext>
            </a:extLst>
          </p:cNvPr>
          <p:cNvSpPr txBox="1"/>
          <p:nvPr/>
        </p:nvSpPr>
        <p:spPr>
          <a:xfrm>
            <a:off x="4053369" y="5301208"/>
            <a:ext cx="4974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: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1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 Node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1 </a:t>
            </a:r>
            <a:r>
              <a:rPr lang="en-US" dirty="0" err="1"/>
              <a:t>chiều</a:t>
            </a:r>
            <a:r>
              <a:rPr lang="en-US" dirty="0"/>
              <a:t>?</a:t>
            </a:r>
          </a:p>
        </p:txBody>
      </p:sp>
      <p:cxnSp>
        <p:nvCxnSpPr>
          <p:cNvPr id="4" name="Đường nối Thẳng 3">
            <a:extLst>
              <a:ext uri="{FF2B5EF4-FFF2-40B4-BE49-F238E27FC236}">
                <a16:creationId xmlns:a16="http://schemas.microsoft.com/office/drawing/2014/main" id="{9BCF5A13-F465-4F83-8FE8-18C28D297D1E}"/>
              </a:ext>
            </a:extLst>
          </p:cNvPr>
          <p:cNvCxnSpPr>
            <a:cxnSpLocks/>
          </p:cNvCxnSpPr>
          <p:nvPr/>
        </p:nvCxnSpPr>
        <p:spPr>
          <a:xfrm flipH="1">
            <a:off x="611560" y="3429000"/>
            <a:ext cx="2808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Đường nối Thẳng 11">
            <a:extLst>
              <a:ext uri="{FF2B5EF4-FFF2-40B4-BE49-F238E27FC236}">
                <a16:creationId xmlns:a16="http://schemas.microsoft.com/office/drawing/2014/main" id="{68453F94-C2E9-4A2B-9B14-1A15B313B012}"/>
              </a:ext>
            </a:extLst>
          </p:cNvPr>
          <p:cNvCxnSpPr/>
          <p:nvPr/>
        </p:nvCxnSpPr>
        <p:spPr>
          <a:xfrm>
            <a:off x="755576" y="4396852"/>
            <a:ext cx="26642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Đường nối Thẳng 14">
            <a:extLst>
              <a:ext uri="{FF2B5EF4-FFF2-40B4-BE49-F238E27FC236}">
                <a16:creationId xmlns:a16="http://schemas.microsoft.com/office/drawing/2014/main" id="{C0DADB77-BE92-46CE-89F8-A672176FB354}"/>
              </a:ext>
            </a:extLst>
          </p:cNvPr>
          <p:cNvCxnSpPr/>
          <p:nvPr/>
        </p:nvCxnSpPr>
        <p:spPr>
          <a:xfrm>
            <a:off x="189123" y="5229200"/>
            <a:ext cx="38068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9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8371656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biểu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diễn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DC50F3-97F2-4DC2-89B2-ACCFD6B4C976}"/>
              </a:ext>
            </a:extLst>
          </p:cNvPr>
          <p:cNvSpPr txBox="1"/>
          <p:nvPr/>
        </p:nvSpPr>
        <p:spPr>
          <a:xfrm>
            <a:off x="359949" y="1268760"/>
            <a:ext cx="86045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US" sz="1600" b="1" dirty="0" err="1">
                <a:solidFill>
                  <a:srgbClr val="00B0F0"/>
                </a:solidFill>
              </a:rPr>
              <a:t>Cách</a:t>
            </a:r>
            <a:r>
              <a:rPr lang="en-US" sz="1600" b="1" dirty="0">
                <a:solidFill>
                  <a:srgbClr val="00B0F0"/>
                </a:solidFill>
              </a:rPr>
              <a:t> 1: </a:t>
            </a:r>
            <a:r>
              <a:rPr lang="en-US" sz="1600" b="1" dirty="0" err="1">
                <a:solidFill>
                  <a:srgbClr val="00B0F0"/>
                </a:solidFill>
              </a:rPr>
              <a:t>Biểu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diễn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bằng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mảng</a:t>
            </a:r>
            <a:r>
              <a:rPr lang="en-US" sz="1600" b="1" dirty="0">
                <a:solidFill>
                  <a:srgbClr val="00B0F0"/>
                </a:solidFill>
              </a:rPr>
              <a:t> 1 </a:t>
            </a:r>
            <a:r>
              <a:rPr lang="en-US" sz="1600" b="1" dirty="0" err="1">
                <a:solidFill>
                  <a:srgbClr val="00B0F0"/>
                </a:solidFill>
              </a:rPr>
              <a:t>chiều</a:t>
            </a:r>
            <a:endParaRPr lang="en-US" sz="1600" b="1" dirty="0">
              <a:solidFill>
                <a:srgbClr val="00B0F0"/>
              </a:solidFill>
            </a:endParaRPr>
          </a:p>
          <a:p>
            <a:endParaRPr lang="en-US" sz="1600" dirty="0"/>
          </a:p>
          <a:p>
            <a:r>
              <a:rPr lang="en-US" sz="1600" dirty="0" err="1"/>
              <a:t>Trong</a:t>
            </a:r>
            <a:r>
              <a:rPr lang="en-US" sz="1600" dirty="0"/>
              <a:t> tr</a:t>
            </a:r>
            <a:r>
              <a:rPr lang="vi-VN" sz="1600" dirty="0"/>
              <a:t>ư</a:t>
            </a:r>
            <a:r>
              <a:rPr lang="en-US" sz="1600" dirty="0" err="1"/>
              <a:t>ờng</a:t>
            </a:r>
            <a:r>
              <a:rPr lang="en-US" sz="1600" dirty="0"/>
              <a:t> </a:t>
            </a:r>
            <a:r>
              <a:rPr lang="en-US" sz="1600" dirty="0" err="1"/>
              <a:t>hợp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đầy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, ta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thêm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đ</a:t>
            </a:r>
            <a:r>
              <a:rPr lang="vi-VN" sz="1600" dirty="0"/>
              <a:t>ư</a:t>
            </a:r>
            <a:r>
              <a:rPr lang="en-US" sz="1600" dirty="0" err="1"/>
              <a:t>ợc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đầy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gán</a:t>
            </a:r>
            <a:r>
              <a:rPr lang="en-US" sz="1600" dirty="0"/>
              <a:t> </a:t>
            </a:r>
            <a:r>
              <a:rPr lang="en-US" sz="1600" dirty="0" err="1"/>
              <a:t>những</a:t>
            </a:r>
            <a:r>
              <a:rPr lang="en-US" sz="1600" dirty="0"/>
              <a:t> </a:t>
            </a:r>
            <a:r>
              <a:rPr lang="en-US" sz="1600" dirty="0" err="1"/>
              <a:t>giá</a:t>
            </a:r>
            <a:r>
              <a:rPr lang="en-US" sz="1600" dirty="0"/>
              <a:t> </a:t>
            </a:r>
            <a:r>
              <a:rPr lang="en-US" sz="1600" dirty="0" err="1"/>
              <a:t>trị</a:t>
            </a:r>
            <a:r>
              <a:rPr lang="en-US" sz="1600" dirty="0"/>
              <a:t> </a:t>
            </a:r>
            <a:r>
              <a:rPr lang="en-US" sz="1600" dirty="0" err="1"/>
              <a:t>đặc</a:t>
            </a:r>
            <a:r>
              <a:rPr lang="en-US" sz="1600" dirty="0"/>
              <a:t> </a:t>
            </a:r>
            <a:r>
              <a:rPr lang="en-US" sz="1600" dirty="0" err="1"/>
              <a:t>biệt</a:t>
            </a:r>
            <a:r>
              <a:rPr lang="en-US" sz="1600" dirty="0"/>
              <a:t> </a:t>
            </a:r>
            <a:r>
              <a:rPr lang="en-US" sz="1600" dirty="0" err="1"/>
              <a:t>làm</a:t>
            </a:r>
            <a:r>
              <a:rPr lang="en-US" sz="1600" dirty="0"/>
              <a:t> </a:t>
            </a:r>
            <a:r>
              <a:rPr lang="en-US" sz="1600" dirty="0" err="1"/>
              <a:t>dấu</a:t>
            </a:r>
            <a:r>
              <a:rPr lang="en-US" sz="1600" dirty="0"/>
              <a:t> </a:t>
            </a:r>
            <a:r>
              <a:rPr lang="en-US" sz="1600" dirty="0" err="1"/>
              <a:t>hiệu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biết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mảng</a:t>
            </a:r>
            <a:r>
              <a:rPr lang="en-US" sz="1600" dirty="0"/>
              <a:t> T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 </a:t>
            </a:r>
            <a:r>
              <a:rPr lang="en-US" sz="1600" dirty="0" err="1"/>
              <a:t>này</a:t>
            </a:r>
            <a:r>
              <a:rPr lang="en-US" sz="1600" dirty="0"/>
              <a:t>. </a:t>
            </a:r>
            <a:r>
              <a:rPr lang="en-US" sz="1600" dirty="0" err="1"/>
              <a:t>Hoặc</a:t>
            </a:r>
            <a:r>
              <a:rPr lang="en-US" sz="1600" dirty="0"/>
              <a:t> </a:t>
            </a:r>
            <a:r>
              <a:rPr lang="en-US" sz="1600" dirty="0" err="1"/>
              <a:t>tạo</a:t>
            </a:r>
            <a:r>
              <a:rPr lang="en-US" sz="1600" dirty="0"/>
              <a:t> 1 </a:t>
            </a:r>
            <a:r>
              <a:rPr lang="en-US" sz="1600" dirty="0" err="1"/>
              <a:t>mảng</a:t>
            </a:r>
            <a:r>
              <a:rPr lang="en-US" sz="1600" dirty="0"/>
              <a:t> </a:t>
            </a:r>
            <a:r>
              <a:rPr lang="en-US" sz="1600" dirty="0" err="1"/>
              <a:t>phụ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đánh</a:t>
            </a:r>
            <a:r>
              <a:rPr lang="en-US" sz="1600" dirty="0"/>
              <a:t> </a:t>
            </a:r>
            <a:r>
              <a:rPr lang="en-US" sz="1600" dirty="0" err="1"/>
              <a:t>dấu</a:t>
            </a:r>
            <a:r>
              <a:rPr lang="en-US" sz="1600" dirty="0"/>
              <a:t> </a:t>
            </a:r>
            <a:r>
              <a:rPr lang="en-US" sz="1600" dirty="0" err="1"/>
              <a:t>những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nào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 </a:t>
            </a:r>
            <a:r>
              <a:rPr lang="en-US" sz="1600" dirty="0" err="1"/>
              <a:t>tự</a:t>
            </a:r>
            <a:r>
              <a:rPr lang="en-US" sz="1600" dirty="0"/>
              <a:t> ta </a:t>
            </a:r>
            <a:r>
              <a:rPr lang="en-US" sz="1600" dirty="0" err="1"/>
              <a:t>thêm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. </a:t>
            </a:r>
            <a:r>
              <a:rPr lang="en-US" sz="1600" dirty="0" err="1"/>
              <a:t>Chính</a:t>
            </a:r>
            <a:r>
              <a:rPr lang="en-US" sz="1600" dirty="0"/>
              <a:t>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do </a:t>
            </a:r>
            <a:r>
              <a:rPr lang="en-US" sz="1600" dirty="0" err="1"/>
              <a:t>này</a:t>
            </a:r>
            <a:r>
              <a:rPr lang="en-US" sz="1600" dirty="0"/>
              <a:t> </a:t>
            </a:r>
            <a:r>
              <a:rPr lang="en-US" sz="1600" dirty="0" err="1"/>
              <a:t>nên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đầy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, ta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gặp</a:t>
            </a:r>
            <a:r>
              <a:rPr lang="en-US" sz="1600" dirty="0"/>
              <a:t> </a:t>
            </a:r>
            <a:r>
              <a:rPr lang="en-US" sz="1600" dirty="0" err="1"/>
              <a:t>phải</a:t>
            </a:r>
            <a:r>
              <a:rPr lang="en-US" sz="1600" dirty="0"/>
              <a:t> </a:t>
            </a:r>
            <a:r>
              <a:rPr lang="en-US" sz="1600" dirty="0" err="1"/>
              <a:t>sự</a:t>
            </a:r>
            <a:r>
              <a:rPr lang="en-US" sz="1600" dirty="0"/>
              <a:t> </a:t>
            </a:r>
            <a:r>
              <a:rPr lang="en-US" sz="1600" dirty="0" err="1"/>
              <a:t>lãng</a:t>
            </a:r>
            <a:r>
              <a:rPr lang="en-US" sz="1600" dirty="0"/>
              <a:t> </a:t>
            </a:r>
            <a:r>
              <a:rPr lang="en-US" sz="1600" dirty="0" err="1"/>
              <a:t>phí</a:t>
            </a:r>
            <a:r>
              <a:rPr lang="en-US" sz="1600" dirty="0"/>
              <a:t> </a:t>
            </a:r>
            <a:r>
              <a:rPr lang="en-US" sz="1600" dirty="0" err="1"/>
              <a:t>bộ</a:t>
            </a:r>
            <a:r>
              <a:rPr lang="en-US" sz="1600" dirty="0"/>
              <a:t> </a:t>
            </a:r>
            <a:r>
              <a:rPr lang="en-US" sz="1600" dirty="0" err="1"/>
              <a:t>nhớ</a:t>
            </a:r>
            <a:r>
              <a:rPr lang="en-US" sz="1600" dirty="0"/>
              <a:t>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phải</a:t>
            </a:r>
            <a:r>
              <a:rPr lang="en-US" sz="1600" dirty="0"/>
              <a:t> </a:t>
            </a:r>
            <a:r>
              <a:rPr lang="en-US" sz="1600" dirty="0" err="1"/>
              <a:t>thêm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rất</a:t>
            </a:r>
            <a:r>
              <a:rPr lang="en-US" sz="1600" dirty="0"/>
              <a:t> </a:t>
            </a:r>
            <a:r>
              <a:rPr lang="en-US" sz="1600" dirty="0" err="1"/>
              <a:t>nhiều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 </a:t>
            </a:r>
            <a:r>
              <a:rPr lang="en-US" sz="1600" dirty="0" err="1"/>
              <a:t>mới</a:t>
            </a:r>
            <a:r>
              <a:rPr lang="en-US" sz="1600" dirty="0"/>
              <a:t> ra đ</a:t>
            </a:r>
            <a:r>
              <a:rPr lang="vi-VN" sz="1600" dirty="0"/>
              <a:t>ư</a:t>
            </a:r>
            <a:r>
              <a:rPr lang="en-US" sz="1600" dirty="0" err="1"/>
              <a:t>ợc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đầy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.</a:t>
            </a:r>
          </a:p>
          <a:p>
            <a:endParaRPr lang="en-US" sz="1600" dirty="0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66C1DB21-017C-4C59-8144-186343682062}"/>
              </a:ext>
            </a:extLst>
          </p:cNvPr>
          <p:cNvSpPr txBox="1"/>
          <p:nvPr/>
        </p:nvSpPr>
        <p:spPr>
          <a:xfrm>
            <a:off x="3718850" y="3402522"/>
            <a:ext cx="4464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,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5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ng ta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1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31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endParaRPr lang="en-US" dirty="0"/>
          </a:p>
        </p:txBody>
      </p:sp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5D9D2B19-4C53-474B-97AA-499C018A27DE}"/>
              </a:ext>
            </a:extLst>
          </p:cNvPr>
          <p:cNvSpPr/>
          <p:nvPr/>
        </p:nvSpPr>
        <p:spPr>
          <a:xfrm>
            <a:off x="3779912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2" name="Hình chữ nhật 21">
            <a:extLst>
              <a:ext uri="{FF2B5EF4-FFF2-40B4-BE49-F238E27FC236}">
                <a16:creationId xmlns:a16="http://schemas.microsoft.com/office/drawing/2014/main" id="{7BE07FC7-4EDB-4640-8EDE-FAB448711F7F}"/>
              </a:ext>
            </a:extLst>
          </p:cNvPr>
          <p:cNvSpPr/>
          <p:nvPr/>
        </p:nvSpPr>
        <p:spPr bwMode="auto">
          <a:xfrm>
            <a:off x="4107906" y="4725144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D0B2EC0E-D858-4D5B-9B92-3477FD69B2D3}"/>
              </a:ext>
            </a:extLst>
          </p:cNvPr>
          <p:cNvSpPr/>
          <p:nvPr/>
        </p:nvSpPr>
        <p:spPr bwMode="auto">
          <a:xfrm>
            <a:off x="4435946" y="4725144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highlight>
                <a:srgbClr val="FFFF00"/>
              </a:highlight>
            </a:endParaRPr>
          </a:p>
        </p:txBody>
      </p:sp>
      <p:sp>
        <p:nvSpPr>
          <p:cNvPr id="24" name="Hình chữ nhật 23">
            <a:extLst>
              <a:ext uri="{FF2B5EF4-FFF2-40B4-BE49-F238E27FC236}">
                <a16:creationId xmlns:a16="http://schemas.microsoft.com/office/drawing/2014/main" id="{F23B1BA9-71C8-4D46-B841-C31D9CFB2B21}"/>
              </a:ext>
            </a:extLst>
          </p:cNvPr>
          <p:cNvSpPr/>
          <p:nvPr/>
        </p:nvSpPr>
        <p:spPr bwMode="auto">
          <a:xfrm>
            <a:off x="4763894" y="4725144"/>
            <a:ext cx="311665" cy="28803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34939211-D2CF-42E9-A405-8891D456EB25}"/>
              </a:ext>
            </a:extLst>
          </p:cNvPr>
          <p:cNvSpPr/>
          <p:nvPr/>
        </p:nvSpPr>
        <p:spPr bwMode="auto">
          <a:xfrm>
            <a:off x="5091888" y="4725144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Hình chữ nhật 25">
            <a:extLst>
              <a:ext uri="{FF2B5EF4-FFF2-40B4-BE49-F238E27FC236}">
                <a16:creationId xmlns:a16="http://schemas.microsoft.com/office/drawing/2014/main" id="{E99C7C34-087B-4927-AA12-EE328449E97B}"/>
              </a:ext>
            </a:extLst>
          </p:cNvPr>
          <p:cNvSpPr/>
          <p:nvPr/>
        </p:nvSpPr>
        <p:spPr bwMode="auto">
          <a:xfrm>
            <a:off x="5419882" y="4725144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083E3ECE-EB67-4669-96BD-7C13D49E2F9E}"/>
              </a:ext>
            </a:extLst>
          </p:cNvPr>
          <p:cNvSpPr/>
          <p:nvPr/>
        </p:nvSpPr>
        <p:spPr bwMode="auto">
          <a:xfrm>
            <a:off x="5747876" y="4725144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Hộp Văn bản 27">
            <a:extLst>
              <a:ext uri="{FF2B5EF4-FFF2-40B4-BE49-F238E27FC236}">
                <a16:creationId xmlns:a16="http://schemas.microsoft.com/office/drawing/2014/main" id="{36322CAB-9C9D-45EB-9693-326CFC60C5C0}"/>
              </a:ext>
            </a:extLst>
          </p:cNvPr>
          <p:cNvSpPr txBox="1"/>
          <p:nvPr/>
        </p:nvSpPr>
        <p:spPr>
          <a:xfrm>
            <a:off x="3795193" y="44158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0" name="Hộp Văn bản 29">
            <a:extLst>
              <a:ext uri="{FF2B5EF4-FFF2-40B4-BE49-F238E27FC236}">
                <a16:creationId xmlns:a16="http://schemas.microsoft.com/office/drawing/2014/main" id="{B79671FF-DFC3-4888-BC12-D7458741CD03}"/>
              </a:ext>
            </a:extLst>
          </p:cNvPr>
          <p:cNvSpPr txBox="1"/>
          <p:nvPr/>
        </p:nvSpPr>
        <p:spPr bwMode="auto">
          <a:xfrm>
            <a:off x="4096879" y="44158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1" name="Hộp Văn bản 30">
            <a:extLst>
              <a:ext uri="{FF2B5EF4-FFF2-40B4-BE49-F238E27FC236}">
                <a16:creationId xmlns:a16="http://schemas.microsoft.com/office/drawing/2014/main" id="{64221129-49B3-48D8-B5A4-020FEBEF91ED}"/>
              </a:ext>
            </a:extLst>
          </p:cNvPr>
          <p:cNvSpPr txBox="1"/>
          <p:nvPr/>
        </p:nvSpPr>
        <p:spPr bwMode="auto">
          <a:xfrm>
            <a:off x="4467510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2" name="Hộp Văn bản 31">
            <a:extLst>
              <a:ext uri="{FF2B5EF4-FFF2-40B4-BE49-F238E27FC236}">
                <a16:creationId xmlns:a16="http://schemas.microsoft.com/office/drawing/2014/main" id="{A59A8160-A83F-4E4F-BE06-5308ED7F989A}"/>
              </a:ext>
            </a:extLst>
          </p:cNvPr>
          <p:cNvSpPr txBox="1"/>
          <p:nvPr/>
        </p:nvSpPr>
        <p:spPr bwMode="auto">
          <a:xfrm>
            <a:off x="4812699" y="44154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3" name="Hộp Văn bản 32">
            <a:extLst>
              <a:ext uri="{FF2B5EF4-FFF2-40B4-BE49-F238E27FC236}">
                <a16:creationId xmlns:a16="http://schemas.microsoft.com/office/drawing/2014/main" id="{EE80F6F2-B314-442D-A407-BFF4E11BC519}"/>
              </a:ext>
            </a:extLst>
          </p:cNvPr>
          <p:cNvSpPr txBox="1"/>
          <p:nvPr/>
        </p:nvSpPr>
        <p:spPr bwMode="auto">
          <a:xfrm>
            <a:off x="5132529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4" name="Hộp Văn bản 33">
            <a:extLst>
              <a:ext uri="{FF2B5EF4-FFF2-40B4-BE49-F238E27FC236}">
                <a16:creationId xmlns:a16="http://schemas.microsoft.com/office/drawing/2014/main" id="{AC54D51A-7695-4E8D-BF2D-1D8D6FAE203A}"/>
              </a:ext>
            </a:extLst>
          </p:cNvPr>
          <p:cNvSpPr txBox="1"/>
          <p:nvPr/>
        </p:nvSpPr>
        <p:spPr bwMode="auto">
          <a:xfrm>
            <a:off x="5439853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5" name="Hộp Văn bản 34">
            <a:extLst>
              <a:ext uri="{FF2B5EF4-FFF2-40B4-BE49-F238E27FC236}">
                <a16:creationId xmlns:a16="http://schemas.microsoft.com/office/drawing/2014/main" id="{9FBA2E6C-9ECC-4010-87DA-6074C70D7566}"/>
              </a:ext>
            </a:extLst>
          </p:cNvPr>
          <p:cNvSpPr txBox="1"/>
          <p:nvPr/>
        </p:nvSpPr>
        <p:spPr bwMode="auto">
          <a:xfrm>
            <a:off x="5732505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C0B4D529-1239-4CC8-B18F-5486B960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" y="3330863"/>
            <a:ext cx="3691880" cy="2881323"/>
          </a:xfrm>
          <a:prstGeom prst="rect">
            <a:avLst/>
          </a:prstGeom>
        </p:spPr>
      </p:pic>
      <p:sp>
        <p:nvSpPr>
          <p:cNvPr id="29" name="Hình chữ nhật 28">
            <a:extLst>
              <a:ext uri="{FF2B5EF4-FFF2-40B4-BE49-F238E27FC236}">
                <a16:creationId xmlns:a16="http://schemas.microsoft.com/office/drawing/2014/main" id="{5ABDC9FC-51A0-4533-85C1-AD7EDABBAF52}"/>
              </a:ext>
            </a:extLst>
          </p:cNvPr>
          <p:cNvSpPr/>
          <p:nvPr/>
        </p:nvSpPr>
        <p:spPr bwMode="auto">
          <a:xfrm>
            <a:off x="6066757" y="4721692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CF8764DA-51E3-47FD-AEC3-4B7B0235B6A8}"/>
              </a:ext>
            </a:extLst>
          </p:cNvPr>
          <p:cNvSpPr/>
          <p:nvPr/>
        </p:nvSpPr>
        <p:spPr bwMode="auto">
          <a:xfrm>
            <a:off x="6394751" y="4721692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Hình chữ nhật 37">
            <a:extLst>
              <a:ext uri="{FF2B5EF4-FFF2-40B4-BE49-F238E27FC236}">
                <a16:creationId xmlns:a16="http://schemas.microsoft.com/office/drawing/2014/main" id="{14CD3D7C-7AF0-4B6A-A997-3BFF95771994}"/>
              </a:ext>
            </a:extLst>
          </p:cNvPr>
          <p:cNvSpPr/>
          <p:nvPr/>
        </p:nvSpPr>
        <p:spPr bwMode="auto">
          <a:xfrm>
            <a:off x="6722745" y="4721692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56FCC52B-5F43-4D1B-A61F-3F9CD6ACB079}"/>
              </a:ext>
            </a:extLst>
          </p:cNvPr>
          <p:cNvSpPr/>
          <p:nvPr/>
        </p:nvSpPr>
        <p:spPr bwMode="auto">
          <a:xfrm>
            <a:off x="7050739" y="4721692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83238454-3EC2-4DA4-9840-EE2D9B0E9964}"/>
              </a:ext>
            </a:extLst>
          </p:cNvPr>
          <p:cNvSpPr/>
          <p:nvPr/>
        </p:nvSpPr>
        <p:spPr bwMode="auto">
          <a:xfrm>
            <a:off x="7378733" y="4721692"/>
            <a:ext cx="311665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5B1365C4-8473-47DC-83F8-407E94AE56E6}"/>
              </a:ext>
            </a:extLst>
          </p:cNvPr>
          <p:cNvSpPr/>
          <p:nvPr/>
        </p:nvSpPr>
        <p:spPr bwMode="auto">
          <a:xfrm>
            <a:off x="7706727" y="4721692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A0E8D360-C6C7-4B96-829A-36AA3E1ECFA5}"/>
              </a:ext>
            </a:extLst>
          </p:cNvPr>
          <p:cNvSpPr/>
          <p:nvPr/>
        </p:nvSpPr>
        <p:spPr bwMode="auto">
          <a:xfrm>
            <a:off x="8005692" y="4713853"/>
            <a:ext cx="311665" cy="288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Hộp Văn bản 42">
            <a:extLst>
              <a:ext uri="{FF2B5EF4-FFF2-40B4-BE49-F238E27FC236}">
                <a16:creationId xmlns:a16="http://schemas.microsoft.com/office/drawing/2014/main" id="{03CD6FD7-6BB4-479F-BEB8-08F7DB383737}"/>
              </a:ext>
            </a:extLst>
          </p:cNvPr>
          <p:cNvSpPr txBox="1"/>
          <p:nvPr/>
        </p:nvSpPr>
        <p:spPr bwMode="auto">
          <a:xfrm>
            <a:off x="6082038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4" name="Hộp Văn bản 43">
            <a:extLst>
              <a:ext uri="{FF2B5EF4-FFF2-40B4-BE49-F238E27FC236}">
                <a16:creationId xmlns:a16="http://schemas.microsoft.com/office/drawing/2014/main" id="{30289408-AD92-43E0-8170-51252E5C1510}"/>
              </a:ext>
            </a:extLst>
          </p:cNvPr>
          <p:cNvSpPr txBox="1"/>
          <p:nvPr/>
        </p:nvSpPr>
        <p:spPr bwMode="auto">
          <a:xfrm>
            <a:off x="6383724" y="44124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5" name="Hộp Văn bản 44">
            <a:extLst>
              <a:ext uri="{FF2B5EF4-FFF2-40B4-BE49-F238E27FC236}">
                <a16:creationId xmlns:a16="http://schemas.microsoft.com/office/drawing/2014/main" id="{990B48C1-996A-4AD8-9C79-9C3B85510D1D}"/>
              </a:ext>
            </a:extLst>
          </p:cNvPr>
          <p:cNvSpPr txBox="1"/>
          <p:nvPr/>
        </p:nvSpPr>
        <p:spPr bwMode="auto">
          <a:xfrm>
            <a:off x="6754355" y="44089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46" name="Hộp Văn bản 45">
            <a:extLst>
              <a:ext uri="{FF2B5EF4-FFF2-40B4-BE49-F238E27FC236}">
                <a16:creationId xmlns:a16="http://schemas.microsoft.com/office/drawing/2014/main" id="{DBE78ECE-4FA7-4DAA-A141-F69BF9F35161}"/>
              </a:ext>
            </a:extLst>
          </p:cNvPr>
          <p:cNvSpPr txBox="1"/>
          <p:nvPr/>
        </p:nvSpPr>
        <p:spPr bwMode="auto">
          <a:xfrm>
            <a:off x="7040994" y="4414543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7" name="Hộp Văn bản 46">
            <a:extLst>
              <a:ext uri="{FF2B5EF4-FFF2-40B4-BE49-F238E27FC236}">
                <a16:creationId xmlns:a16="http://schemas.microsoft.com/office/drawing/2014/main" id="{0B587689-F70E-4977-A9F2-4B37BB4A61A2}"/>
              </a:ext>
            </a:extLst>
          </p:cNvPr>
          <p:cNvSpPr txBox="1"/>
          <p:nvPr/>
        </p:nvSpPr>
        <p:spPr bwMode="auto">
          <a:xfrm>
            <a:off x="7334552" y="441545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48" name="Hộp Văn bản 47">
            <a:extLst>
              <a:ext uri="{FF2B5EF4-FFF2-40B4-BE49-F238E27FC236}">
                <a16:creationId xmlns:a16="http://schemas.microsoft.com/office/drawing/2014/main" id="{57A52A37-2E12-4055-831A-F64E3800521F}"/>
              </a:ext>
            </a:extLst>
          </p:cNvPr>
          <p:cNvSpPr txBox="1"/>
          <p:nvPr/>
        </p:nvSpPr>
        <p:spPr bwMode="auto">
          <a:xfrm>
            <a:off x="7726698" y="440896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0" name="Hộp Văn bản 49">
            <a:extLst>
              <a:ext uri="{FF2B5EF4-FFF2-40B4-BE49-F238E27FC236}">
                <a16:creationId xmlns:a16="http://schemas.microsoft.com/office/drawing/2014/main" id="{648C07F0-450E-4B09-A814-5B3BF123AE95}"/>
              </a:ext>
            </a:extLst>
          </p:cNvPr>
          <p:cNvSpPr txBox="1"/>
          <p:nvPr/>
        </p:nvSpPr>
        <p:spPr bwMode="auto">
          <a:xfrm>
            <a:off x="7973993" y="440669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143DA39-173D-49D1-A205-5C2B2B432DBC}"/>
              </a:ext>
            </a:extLst>
          </p:cNvPr>
          <p:cNvSpPr txBox="1"/>
          <p:nvPr/>
        </p:nvSpPr>
        <p:spPr>
          <a:xfrm>
            <a:off x="3542787" y="5155307"/>
            <a:ext cx="5601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=&gt; </a:t>
            </a:r>
            <a:r>
              <a:rPr lang="en-US" sz="1600" b="1" dirty="0" err="1">
                <a:solidFill>
                  <a:srgbClr val="FF0000"/>
                </a:solidFill>
              </a:rPr>
              <a:t>Đây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là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nh</a:t>
            </a:r>
            <a:r>
              <a:rPr lang="vi-VN" sz="1600" b="1" dirty="0">
                <a:solidFill>
                  <a:srgbClr val="FF0000"/>
                </a:solidFill>
              </a:rPr>
              <a:t>ư</a:t>
            </a:r>
            <a:r>
              <a:rPr lang="en-US" sz="1600" b="1" dirty="0" err="1">
                <a:solidFill>
                  <a:srgbClr val="FF0000"/>
                </a:solidFill>
              </a:rPr>
              <a:t>ợc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điểm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của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việc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biểu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diễn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cây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bằng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mảng</a:t>
            </a:r>
            <a:r>
              <a:rPr lang="en-US" sz="1600" b="1" dirty="0">
                <a:solidFill>
                  <a:srgbClr val="FF0000"/>
                </a:solidFill>
              </a:rPr>
              <a:t> 1 </a:t>
            </a:r>
            <a:r>
              <a:rPr lang="en-US" sz="1600" b="1" dirty="0" err="1">
                <a:solidFill>
                  <a:srgbClr val="FF0000"/>
                </a:solidFill>
              </a:rPr>
              <a:t>chiều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2" name="Đường nối Thẳng 11">
            <a:extLst>
              <a:ext uri="{FF2B5EF4-FFF2-40B4-BE49-F238E27FC236}">
                <a16:creationId xmlns:a16="http://schemas.microsoft.com/office/drawing/2014/main" id="{24B9328B-E75F-4A6B-8732-9A60092B3E97}"/>
              </a:ext>
            </a:extLst>
          </p:cNvPr>
          <p:cNvCxnSpPr/>
          <p:nvPr/>
        </p:nvCxnSpPr>
        <p:spPr>
          <a:xfrm>
            <a:off x="1475656" y="3645024"/>
            <a:ext cx="1800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Đường nối Thẳng 13">
            <a:extLst>
              <a:ext uri="{FF2B5EF4-FFF2-40B4-BE49-F238E27FC236}">
                <a16:creationId xmlns:a16="http://schemas.microsoft.com/office/drawing/2014/main" id="{391E9076-EE51-4CF2-BB85-7E0A166DE243}"/>
              </a:ext>
            </a:extLst>
          </p:cNvPr>
          <p:cNvCxnSpPr/>
          <p:nvPr/>
        </p:nvCxnSpPr>
        <p:spPr>
          <a:xfrm>
            <a:off x="1115616" y="4005064"/>
            <a:ext cx="2160240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A21FFF91-C242-43D8-9E47-82850ACD6294}"/>
              </a:ext>
            </a:extLst>
          </p:cNvPr>
          <p:cNvCxnSpPr/>
          <p:nvPr/>
        </p:nvCxnSpPr>
        <p:spPr>
          <a:xfrm>
            <a:off x="683568" y="4509120"/>
            <a:ext cx="2808312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Đường nối Thẳng 19">
            <a:extLst>
              <a:ext uri="{FF2B5EF4-FFF2-40B4-BE49-F238E27FC236}">
                <a16:creationId xmlns:a16="http://schemas.microsoft.com/office/drawing/2014/main" id="{9768AA77-0F2C-4319-B13C-199C01AEFFD5}"/>
              </a:ext>
            </a:extLst>
          </p:cNvPr>
          <p:cNvCxnSpPr/>
          <p:nvPr/>
        </p:nvCxnSpPr>
        <p:spPr>
          <a:xfrm>
            <a:off x="395536" y="5009724"/>
            <a:ext cx="3147251" cy="1455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Đường nối Thẳng 35">
            <a:extLst>
              <a:ext uri="{FF2B5EF4-FFF2-40B4-BE49-F238E27FC236}">
                <a16:creationId xmlns:a16="http://schemas.microsoft.com/office/drawing/2014/main" id="{55E31276-1FD7-444E-B750-D30D494BAA3F}"/>
              </a:ext>
            </a:extLst>
          </p:cNvPr>
          <p:cNvCxnSpPr/>
          <p:nvPr/>
        </p:nvCxnSpPr>
        <p:spPr>
          <a:xfrm>
            <a:off x="107504" y="5589240"/>
            <a:ext cx="3672408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3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 bwMode="auto">
          <a:xfrm>
            <a:off x="134144" y="548680"/>
            <a:ext cx="8182271" cy="508000"/>
            <a:chOff x="789624" y="1191463"/>
            <a:chExt cx="4259580" cy="508000"/>
          </a:xfrm>
        </p:grpSpPr>
        <p:sp>
          <p:nvSpPr>
            <p:cNvPr id="5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40586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00" b="1" dirty="0">
                  <a:latin typeface="Cambria"/>
                </a:rPr>
                <a:t>  CẦN NHỮNG KIẾN THỨC GÌ ĐỂ HỌC Đ</a:t>
              </a:r>
              <a:r>
                <a:rPr lang="vi-VN" sz="2200" b="1" dirty="0">
                  <a:latin typeface="Cambria"/>
                </a:rPr>
                <a:t>Ư</a:t>
              </a:r>
              <a:r>
                <a:rPr lang="en-US" sz="2200" b="1" dirty="0">
                  <a:latin typeface="Cambria"/>
                </a:rPr>
                <a:t>ỢC CH</a:t>
              </a:r>
              <a:r>
                <a:rPr lang="vi-VN" sz="2200" b="1" dirty="0">
                  <a:latin typeface="Cambria"/>
                </a:rPr>
                <a:t>Ư</a:t>
              </a:r>
              <a:r>
                <a:rPr lang="en-US" sz="2200" b="1" dirty="0">
                  <a:latin typeface="Cambria"/>
                </a:rPr>
                <a:t>ƠNG NÀY?</a:t>
              </a:r>
              <a:endParaRPr lang="en-US" sz="2200" b="1" i="0" u="none" strike="noStrike" cap="none" spc="0" dirty="0">
                <a:ln>
                  <a:noFill/>
                </a:ln>
                <a:solidFill>
                  <a:srgbClr val="000000"/>
                </a:solidFill>
                <a:latin typeface="Cambria"/>
              </a:endParaRPr>
            </a:p>
          </p:txBody>
        </p:sp>
        <p:grpSp>
          <p:nvGrpSpPr>
            <p:cNvPr id="6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7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0" name="Content Placeholder 2"/>
          <p:cNvSpPr>
            <a:spLocks/>
          </p:cNvSpPr>
          <p:nvPr/>
        </p:nvSpPr>
        <p:spPr bwMode="auto">
          <a:xfrm>
            <a:off x="76200" y="1170737"/>
            <a:ext cx="8991600" cy="530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Wingdings"/>
              <a:buChar char="v"/>
              <a:defRPr sz="3200" b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742950" indent="-28575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Wingdings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>
              <a:spcBef>
                <a:spcPts val="0"/>
              </a:spcBef>
              <a:spcAft>
                <a:spcPts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400050" lvl="1" indent="0">
              <a:buClr>
                <a:srgbClr val="3DC5C5"/>
              </a:buClr>
              <a:buNone/>
              <a:defRPr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vi-VN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400050" lvl="1" indent="0">
              <a:buClr>
                <a:srgbClr val="3DC5C5"/>
              </a:buClr>
              <a:buNone/>
              <a:defRPr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>
              <a:buClr>
                <a:srgbClr val="3DC5C5"/>
              </a:buClr>
              <a:buNone/>
              <a:defRPr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>
              <a:buClr>
                <a:srgbClr val="3DC5C5"/>
              </a:buClr>
              <a:buAutoNum type="arabicPeriod"/>
              <a:defRPr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trỏ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>
              <a:buClr>
                <a:srgbClr val="3DC5C5"/>
              </a:buClr>
              <a:buAutoNum type="arabicPeriod"/>
              <a:defRPr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Đệ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đệ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>
              <a:buClr>
                <a:srgbClr val="3DC5C5"/>
              </a:buClr>
              <a:buAutoNum type="arabicPeriod"/>
              <a:defRPr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>
              <a:buClr>
                <a:srgbClr val="3DC5C5"/>
              </a:buClr>
              <a:buNone/>
              <a:defRPr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Ngăn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(Stack),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đợi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(Queue)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8371656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2.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biểu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diễn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DC50F3-97F2-4DC2-89B2-ACCFD6B4C976}"/>
              </a:ext>
            </a:extLst>
          </p:cNvPr>
          <p:cNvSpPr txBox="1"/>
          <p:nvPr/>
        </p:nvSpPr>
        <p:spPr>
          <a:xfrm>
            <a:off x="370460" y="1069490"/>
            <a:ext cx="86045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US" sz="1600" b="1" dirty="0" err="1">
                <a:solidFill>
                  <a:srgbClr val="00B0F0"/>
                </a:solidFill>
              </a:rPr>
              <a:t>Cách</a:t>
            </a:r>
            <a:r>
              <a:rPr lang="en-US" sz="1600" b="1" dirty="0">
                <a:solidFill>
                  <a:srgbClr val="00B0F0"/>
                </a:solidFill>
              </a:rPr>
              <a:t> 2: </a:t>
            </a:r>
            <a:r>
              <a:rPr lang="en-US" sz="1600" b="1" dirty="0" err="1">
                <a:solidFill>
                  <a:srgbClr val="00B0F0"/>
                </a:solidFill>
              </a:rPr>
              <a:t>Biểu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diễn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bằng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cấu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trúc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liên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kết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</a:p>
          <a:p>
            <a:pPr lvl="5"/>
            <a:r>
              <a:rPr lang="en-US" sz="1600" b="1" dirty="0">
                <a:solidFill>
                  <a:srgbClr val="00B0F0"/>
                </a:solidFill>
              </a:rPr>
              <a:t>(</a:t>
            </a:r>
            <a:r>
              <a:rPr lang="en-US" sz="1600" b="1" dirty="0" err="1">
                <a:solidFill>
                  <a:srgbClr val="00B0F0"/>
                </a:solidFill>
              </a:rPr>
              <a:t>khắc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phục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nh</a:t>
            </a:r>
            <a:r>
              <a:rPr lang="vi-VN" sz="1600" b="1" dirty="0">
                <a:solidFill>
                  <a:srgbClr val="00B0F0"/>
                </a:solidFill>
              </a:rPr>
              <a:t>ư</a:t>
            </a:r>
            <a:r>
              <a:rPr lang="en-US" sz="1600" b="1" dirty="0" err="1">
                <a:solidFill>
                  <a:srgbClr val="00B0F0"/>
                </a:solidFill>
              </a:rPr>
              <a:t>ợc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điểm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của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cách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biểu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diễn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bằng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mảng</a:t>
            </a:r>
            <a:r>
              <a:rPr lang="en-US" sz="1600" b="1" dirty="0">
                <a:solidFill>
                  <a:srgbClr val="00B0F0"/>
                </a:solidFill>
              </a:rPr>
              <a:t> 1 </a:t>
            </a:r>
            <a:r>
              <a:rPr lang="en-US" sz="1600" b="1" dirty="0" err="1">
                <a:solidFill>
                  <a:srgbClr val="00B0F0"/>
                </a:solidFill>
              </a:rPr>
              <a:t>chiều</a:t>
            </a:r>
            <a:r>
              <a:rPr lang="en-US" sz="1600" b="1" dirty="0">
                <a:solidFill>
                  <a:srgbClr val="00B0F0"/>
                </a:solidFill>
              </a:rPr>
              <a:t>)</a:t>
            </a:r>
          </a:p>
          <a:p>
            <a:endParaRPr lang="en-US" sz="1600" dirty="0"/>
          </a:p>
          <a:p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biểu</a:t>
            </a:r>
            <a:r>
              <a:rPr lang="en-US" sz="1600" dirty="0"/>
              <a:t> </a:t>
            </a:r>
            <a:r>
              <a:rPr lang="en-US" sz="1600" dirty="0" err="1"/>
              <a:t>diễn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nhị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bằng</a:t>
            </a:r>
            <a:r>
              <a:rPr lang="en-US" sz="1600" dirty="0"/>
              <a:t> </a:t>
            </a:r>
            <a:r>
              <a:rPr lang="en-US" sz="1600" dirty="0" err="1"/>
              <a:t>cấu</a:t>
            </a:r>
            <a:r>
              <a:rPr lang="en-US" sz="1600" dirty="0"/>
              <a:t> </a:t>
            </a:r>
            <a:r>
              <a:rPr lang="en-US" sz="1600" dirty="0" err="1"/>
              <a:t>trúc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kết</a:t>
            </a:r>
            <a:r>
              <a:rPr lang="en-US" sz="1600" dirty="0"/>
              <a:t>, </a:t>
            </a:r>
            <a:r>
              <a:rPr lang="en-US" sz="1600" dirty="0" err="1"/>
              <a:t>mỗi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ngoài</a:t>
            </a:r>
            <a:r>
              <a:rPr lang="en-US" sz="1600" dirty="0"/>
              <a:t> </a:t>
            </a:r>
            <a:r>
              <a:rPr lang="en-US" sz="1600" dirty="0" err="1"/>
              <a:t>trừ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l</a:t>
            </a:r>
            <a:r>
              <a:rPr lang="vi-VN" sz="1600" dirty="0"/>
              <a:t>ư</a:t>
            </a:r>
            <a:r>
              <a:rPr lang="en-US" sz="1600" dirty="0"/>
              <a:t>u </a:t>
            </a:r>
            <a:r>
              <a:rPr lang="en-US" sz="1600" dirty="0" err="1"/>
              <a:t>trữ</a:t>
            </a:r>
            <a:r>
              <a:rPr lang="en-US" sz="1600" dirty="0"/>
              <a:t> </a:t>
            </a:r>
            <a:r>
              <a:rPr lang="en-US" sz="1600" dirty="0" err="1"/>
              <a:t>giá</a:t>
            </a:r>
            <a:r>
              <a:rPr lang="en-US" sz="1600" dirty="0"/>
              <a:t> </a:t>
            </a:r>
            <a:r>
              <a:rPr lang="en-US" sz="1600" dirty="0" err="1"/>
              <a:t>trị</a:t>
            </a:r>
            <a:r>
              <a:rPr lang="en-US" sz="1600" dirty="0"/>
              <a:t> Data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nó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</a:t>
            </a:r>
            <a:r>
              <a:rPr lang="en-US" sz="1600" dirty="0" err="1"/>
              <a:t>nó</a:t>
            </a:r>
            <a:r>
              <a:rPr lang="en-US" sz="1600" dirty="0"/>
              <a:t> </a:t>
            </a:r>
            <a:r>
              <a:rPr lang="en-US" sz="1600" dirty="0" err="1"/>
              <a:t>còn</a:t>
            </a:r>
            <a:r>
              <a:rPr lang="en-US" sz="1600" dirty="0"/>
              <a:t> l</a:t>
            </a:r>
            <a:r>
              <a:rPr lang="vi-VN" sz="1600" dirty="0"/>
              <a:t>ư</a:t>
            </a:r>
            <a:r>
              <a:rPr lang="en-US" sz="1600" dirty="0"/>
              <a:t>u </a:t>
            </a:r>
            <a:r>
              <a:rPr lang="en-US" sz="1600" dirty="0" err="1"/>
              <a:t>giữ</a:t>
            </a:r>
            <a:r>
              <a:rPr lang="en-US" sz="1600" dirty="0"/>
              <a:t> 2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kết</a:t>
            </a:r>
            <a:r>
              <a:rPr lang="en-US" sz="1600" dirty="0"/>
              <a:t> (con </a:t>
            </a:r>
            <a:r>
              <a:rPr lang="en-US" sz="1600" dirty="0" err="1"/>
              <a:t>trỏ</a:t>
            </a:r>
            <a:r>
              <a:rPr lang="en-US" sz="1600" dirty="0"/>
              <a:t>) Left &amp; Right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trỏ</a:t>
            </a:r>
            <a:r>
              <a:rPr lang="en-US" sz="1600" dirty="0"/>
              <a:t> </a:t>
            </a:r>
            <a:r>
              <a:rPr lang="en-US" sz="1600" dirty="0" err="1"/>
              <a:t>tới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con </a:t>
            </a:r>
            <a:r>
              <a:rPr lang="en-US" sz="1600" dirty="0" err="1"/>
              <a:t>trái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con </a:t>
            </a:r>
            <a:r>
              <a:rPr lang="en-US" sz="1600" dirty="0" err="1"/>
              <a:t>phải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nó</a:t>
            </a:r>
            <a:r>
              <a:rPr lang="en-US" sz="1600" dirty="0"/>
              <a:t>. </a:t>
            </a:r>
            <a:r>
              <a:rPr lang="en-US" sz="1600" dirty="0" err="1"/>
              <a:t>Trong</a:t>
            </a:r>
            <a:r>
              <a:rPr lang="en-US" sz="1600" dirty="0"/>
              <a:t> tr</a:t>
            </a:r>
            <a:r>
              <a:rPr lang="vi-VN" sz="1600" dirty="0"/>
              <a:t>ư</a:t>
            </a:r>
            <a:r>
              <a:rPr lang="en-US" sz="1600" dirty="0" err="1"/>
              <a:t>ờng</a:t>
            </a:r>
            <a:r>
              <a:rPr lang="en-US" sz="1600" dirty="0"/>
              <a:t> </a:t>
            </a:r>
            <a:r>
              <a:rPr lang="en-US" sz="1600" dirty="0" err="1"/>
              <a:t>hợp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đó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con </a:t>
            </a:r>
            <a:r>
              <a:rPr lang="en-US" sz="1600" dirty="0" err="1"/>
              <a:t>trái</a:t>
            </a:r>
            <a:r>
              <a:rPr lang="en-US" sz="1600" dirty="0"/>
              <a:t> hay con </a:t>
            </a:r>
            <a:r>
              <a:rPr lang="en-US" sz="1600" dirty="0" err="1"/>
              <a:t>phải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kết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trỏ</a:t>
            </a:r>
            <a:r>
              <a:rPr lang="en-US" sz="1600" dirty="0"/>
              <a:t> </a:t>
            </a:r>
            <a:r>
              <a:rPr lang="en-US" sz="1600" dirty="0" err="1"/>
              <a:t>tới</a:t>
            </a:r>
            <a:r>
              <a:rPr lang="en-US" sz="1600" dirty="0"/>
              <a:t> NULL. </a:t>
            </a:r>
            <a:r>
              <a:rPr lang="en-US" sz="1600" dirty="0" err="1"/>
              <a:t>Chính</a:t>
            </a:r>
            <a:r>
              <a:rPr lang="en-US" sz="1600" dirty="0"/>
              <a:t>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nh</a:t>
            </a:r>
            <a:r>
              <a:rPr lang="vi-VN" sz="1600" dirty="0"/>
              <a:t>ư</a:t>
            </a:r>
            <a:r>
              <a:rPr lang="en-US" sz="1600" dirty="0"/>
              <a:t> </a:t>
            </a:r>
            <a:r>
              <a:rPr lang="en-US" sz="1600" dirty="0" err="1"/>
              <a:t>vậy</a:t>
            </a:r>
            <a:r>
              <a:rPr lang="en-US" sz="1600" dirty="0"/>
              <a:t> ta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quan</a:t>
            </a:r>
            <a:r>
              <a:rPr lang="en-US" sz="1600" dirty="0"/>
              <a:t>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gốc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gốc</a:t>
            </a:r>
            <a:r>
              <a:rPr lang="en-US" sz="1600" dirty="0"/>
              <a:t> </a:t>
            </a:r>
            <a:r>
              <a:rPr lang="en-US" sz="1600" dirty="0" err="1"/>
              <a:t>đó</a:t>
            </a:r>
            <a:r>
              <a:rPr lang="en-US" sz="1600" dirty="0"/>
              <a:t> ta </a:t>
            </a:r>
            <a:r>
              <a:rPr lang="en-US" sz="1600" dirty="0" err="1"/>
              <a:t>cứ</a:t>
            </a:r>
            <a:r>
              <a:rPr lang="en-US" sz="1600" dirty="0"/>
              <a:t> </a:t>
            </a:r>
            <a:r>
              <a:rPr lang="en-US" sz="1600" dirty="0" err="1"/>
              <a:t>đi</a:t>
            </a:r>
            <a:r>
              <a:rPr lang="en-US" sz="1600" dirty="0"/>
              <a:t> </a:t>
            </a:r>
            <a:r>
              <a:rPr lang="en-US" sz="1600" dirty="0" err="1"/>
              <a:t>theo</a:t>
            </a:r>
            <a:r>
              <a:rPr lang="en-US" sz="1600" dirty="0"/>
              <a:t> h</a:t>
            </a:r>
            <a:r>
              <a:rPr lang="vi-VN" sz="1600" dirty="0"/>
              <a:t>ư</a:t>
            </a:r>
            <a:r>
              <a:rPr lang="en-US" sz="1600" dirty="0" err="1"/>
              <a:t>ớng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kết</a:t>
            </a:r>
            <a:r>
              <a:rPr lang="en-US" sz="1600" dirty="0"/>
              <a:t> Left, Right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đ</a:t>
            </a:r>
            <a:r>
              <a:rPr lang="vi-VN" sz="1600" dirty="0"/>
              <a:t>ư</a:t>
            </a:r>
            <a:r>
              <a:rPr lang="en-US" sz="1600" dirty="0" err="1"/>
              <a:t>ợc</a:t>
            </a:r>
            <a:r>
              <a:rPr lang="en-US" sz="1600" dirty="0"/>
              <a:t> </a:t>
            </a:r>
            <a:r>
              <a:rPr lang="en-US" sz="1600" dirty="0" err="1"/>
              <a:t>mọi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khác</a:t>
            </a:r>
            <a:r>
              <a:rPr lang="en-US" sz="1600" dirty="0"/>
              <a:t>.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08CA6F7-1920-4E91-A8E7-448F44757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330863"/>
            <a:ext cx="2056699" cy="979134"/>
          </a:xfrm>
          <a:prstGeom prst="rect">
            <a:avLst/>
          </a:prstGeom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B27BF3ED-6F7D-4B5E-9E10-C0B185632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3120048"/>
            <a:ext cx="6336704" cy="3368721"/>
          </a:xfrm>
          <a:prstGeom prst="rect">
            <a:avLst/>
          </a:prstGeom>
        </p:spPr>
      </p:pic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7D16960-24C3-4F28-BC00-107E57368499}"/>
              </a:ext>
            </a:extLst>
          </p:cNvPr>
          <p:cNvSpPr txBox="1"/>
          <p:nvPr/>
        </p:nvSpPr>
        <p:spPr>
          <a:xfrm>
            <a:off x="-26435" y="5661249"/>
            <a:ext cx="22941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FF0000"/>
                </a:solidFill>
              </a:rPr>
              <a:t>Những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liên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kết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có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màu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trắng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này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đang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trỏ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tới</a:t>
            </a:r>
            <a:r>
              <a:rPr lang="en-US" sz="1400" b="1" dirty="0">
                <a:solidFill>
                  <a:srgbClr val="FF0000"/>
                </a:solidFill>
              </a:rPr>
              <a:t> NULL </a:t>
            </a:r>
            <a:r>
              <a:rPr lang="en-US" sz="1400" b="1" dirty="0" err="1">
                <a:solidFill>
                  <a:srgbClr val="FF0000"/>
                </a:solidFill>
              </a:rPr>
              <a:t>tức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không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có</a:t>
            </a:r>
            <a:r>
              <a:rPr lang="en-US" sz="1400" b="1" dirty="0">
                <a:solidFill>
                  <a:srgbClr val="FF0000"/>
                </a:solidFill>
              </a:rPr>
              <a:t> con ở </a:t>
            </a:r>
            <a:r>
              <a:rPr lang="en-US" sz="1400" b="1" dirty="0" err="1">
                <a:solidFill>
                  <a:srgbClr val="FF0000"/>
                </a:solidFill>
              </a:rPr>
              <a:t>nhánh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đó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6" name="Mũi tên: Trái 15">
            <a:extLst>
              <a:ext uri="{FF2B5EF4-FFF2-40B4-BE49-F238E27FC236}">
                <a16:creationId xmlns:a16="http://schemas.microsoft.com/office/drawing/2014/main" id="{25745199-F784-44AA-AC31-147FEBC27411}"/>
              </a:ext>
            </a:extLst>
          </p:cNvPr>
          <p:cNvSpPr/>
          <p:nvPr/>
        </p:nvSpPr>
        <p:spPr>
          <a:xfrm>
            <a:off x="2133805" y="6165304"/>
            <a:ext cx="576064" cy="1338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25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8587680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Thực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hành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: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b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với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46023" y="1340768"/>
            <a:ext cx="84744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Tạo</a:t>
            </a:r>
            <a:r>
              <a:rPr lang="en-US" dirty="0"/>
              <a:t> node</a:t>
            </a:r>
          </a:p>
          <a:p>
            <a:pPr marL="342900" indent="-342900">
              <a:buAutoNum type="arabicPeriod"/>
            </a:pP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(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)</a:t>
            </a:r>
          </a:p>
          <a:p>
            <a:pPr marL="342900" indent="-342900">
              <a:buAutoNum type="arabicPeriod"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vd</a:t>
            </a:r>
            <a:r>
              <a:rPr lang="en-US" dirty="0"/>
              <a:t>: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b="1" dirty="0" err="1">
                <a:solidFill>
                  <a:srgbClr val="FF0000"/>
                </a:solidFill>
              </a:rPr>
              <a:t>Giải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phóng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không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còn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dùng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nữa</a:t>
            </a:r>
            <a:r>
              <a:rPr lang="en-US" b="1" dirty="0">
                <a:solidFill>
                  <a:srgbClr val="FF0000"/>
                </a:solidFill>
              </a:rPr>
              <a:t> (</a:t>
            </a:r>
            <a:r>
              <a:rPr lang="en-US" b="1" dirty="0" err="1">
                <a:solidFill>
                  <a:srgbClr val="FF0000"/>
                </a:solidFill>
              </a:rPr>
              <a:t>giải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phóng</a:t>
            </a:r>
            <a:r>
              <a:rPr lang="en-US" b="1" dirty="0">
                <a:solidFill>
                  <a:srgbClr val="FF0000"/>
                </a:solidFill>
              </a:rPr>
              <a:t> con </a:t>
            </a:r>
            <a:r>
              <a:rPr lang="en-US" b="1" dirty="0" err="1">
                <a:solidFill>
                  <a:srgbClr val="FF0000"/>
                </a:solidFill>
              </a:rPr>
              <a:t>trỏ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14" name="Hình ảnh 13">
            <a:extLst>
              <a:ext uri="{FF2B5EF4-FFF2-40B4-BE49-F238E27FC236}">
                <a16:creationId xmlns:a16="http://schemas.microsoft.com/office/drawing/2014/main" id="{10C91298-6C8E-4534-AE7F-FD7E2EA68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004381" y="3353945"/>
            <a:ext cx="4980987" cy="2527573"/>
          </a:xfrm>
          <a:prstGeom prst="rect">
            <a:avLst/>
          </a:prstGeom>
        </p:spPr>
      </p:pic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C82BBCCC-19DB-4A6A-B82F-598CCFF26037}"/>
              </a:ext>
            </a:extLst>
          </p:cNvPr>
          <p:cNvSpPr txBox="1"/>
          <p:nvPr/>
        </p:nvSpPr>
        <p:spPr>
          <a:xfrm>
            <a:off x="354468" y="3349001"/>
            <a:ext cx="36499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: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mâu</a:t>
            </a:r>
            <a:r>
              <a:rPr lang="en-US" dirty="0"/>
              <a:t> </a:t>
            </a:r>
            <a:r>
              <a:rPr lang="en-US" dirty="0" err="1"/>
              <a:t>thuẫn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E801E4CD-538A-4D0D-823C-3D82E11DE058}"/>
              </a:ext>
            </a:extLst>
          </p:cNvPr>
          <p:cNvSpPr txBox="1"/>
          <p:nvPr/>
        </p:nvSpPr>
        <p:spPr>
          <a:xfrm>
            <a:off x="325032" y="5395062"/>
            <a:ext cx="29450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Biểu</a:t>
            </a:r>
            <a:r>
              <a:rPr lang="en-US" b="1" dirty="0"/>
              <a:t> </a:t>
            </a:r>
            <a:r>
              <a:rPr lang="en-US" b="1" dirty="0" err="1"/>
              <a:t>diễn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 </a:t>
            </a:r>
            <a:r>
              <a:rPr lang="en-US" b="1" dirty="0" err="1"/>
              <a:t>bằng</a:t>
            </a:r>
            <a:r>
              <a:rPr lang="en-US" b="1" dirty="0"/>
              <a:t> </a:t>
            </a:r>
            <a:r>
              <a:rPr lang="en-US" b="1" dirty="0" err="1"/>
              <a:t>cả</a:t>
            </a:r>
            <a:r>
              <a:rPr lang="en-US" b="1" dirty="0"/>
              <a:t> 2 </a:t>
            </a:r>
            <a:r>
              <a:rPr lang="en-US" b="1" dirty="0" err="1"/>
              <a:t>cách</a:t>
            </a:r>
            <a:r>
              <a:rPr lang="en-US" b="1" dirty="0"/>
              <a:t>:</a:t>
            </a:r>
          </a:p>
          <a:p>
            <a:r>
              <a:rPr lang="en-US" b="1" dirty="0"/>
              <a:t>+ </a:t>
            </a:r>
            <a:r>
              <a:rPr lang="en-US" b="1" dirty="0" err="1"/>
              <a:t>Cấu</a:t>
            </a:r>
            <a:r>
              <a:rPr lang="en-US" b="1" dirty="0"/>
              <a:t> </a:t>
            </a:r>
            <a:r>
              <a:rPr lang="en-US" b="1" dirty="0" err="1"/>
              <a:t>trúc</a:t>
            </a:r>
            <a:r>
              <a:rPr lang="en-US" b="1" dirty="0"/>
              <a:t> </a:t>
            </a:r>
            <a:r>
              <a:rPr lang="en-US" b="1" dirty="0" err="1"/>
              <a:t>liên</a:t>
            </a:r>
            <a:r>
              <a:rPr lang="en-US" b="1" dirty="0"/>
              <a:t> </a:t>
            </a:r>
            <a:r>
              <a:rPr lang="en-US" b="1" dirty="0" err="1"/>
              <a:t>kết</a:t>
            </a:r>
            <a:endParaRPr lang="en-US" b="1" dirty="0"/>
          </a:p>
          <a:p>
            <a:r>
              <a:rPr lang="en-US" b="1" dirty="0"/>
              <a:t>+ </a:t>
            </a:r>
            <a:r>
              <a:rPr lang="en-US" b="1" dirty="0" err="1"/>
              <a:t>Mảng</a:t>
            </a:r>
            <a:r>
              <a:rPr lang="en-US" b="1" dirty="0"/>
              <a:t> 1 </a:t>
            </a:r>
            <a:r>
              <a:rPr lang="en-US" b="1" dirty="0" err="1"/>
              <a:t>chiều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45723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587681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Một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rèn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luyện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kỹ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năng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04799" y="1161492"/>
            <a:ext cx="847444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Không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cần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bằng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mảng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 err="1">
                <a:solidFill>
                  <a:srgbClr val="FF0000"/>
                </a:solidFill>
              </a:rPr>
              <a:t>chỉ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tập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trung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từ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về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sau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thao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tác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cấu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trúc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liên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kết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1/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r>
              <a:rPr lang="en-US" dirty="0"/>
              <a:t>2/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lá</a:t>
            </a:r>
            <a:endParaRPr lang="en-US" dirty="0"/>
          </a:p>
          <a:p>
            <a:r>
              <a:rPr lang="en-US" dirty="0"/>
              <a:t>3/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2 con</a:t>
            </a:r>
          </a:p>
          <a:p>
            <a:r>
              <a:rPr lang="en-US" dirty="0"/>
              <a:t>4/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1 con</a:t>
            </a:r>
          </a:p>
          <a:p>
            <a:r>
              <a:rPr lang="en-US" dirty="0"/>
              <a:t>5/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/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r>
              <a:rPr lang="en-US" dirty="0"/>
              <a:t>6/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endParaRPr lang="en-US" dirty="0"/>
          </a:p>
          <a:p>
            <a:r>
              <a:rPr lang="en-US" dirty="0"/>
              <a:t>7/ </a:t>
            </a:r>
            <a:r>
              <a:rPr lang="en-US" dirty="0" err="1"/>
              <a:t>Tìm</a:t>
            </a:r>
            <a:r>
              <a:rPr lang="en-US" dirty="0"/>
              <a:t> Node </a:t>
            </a:r>
            <a:r>
              <a:rPr lang="en-US" dirty="0" err="1"/>
              <a:t>có</a:t>
            </a:r>
            <a:r>
              <a:rPr lang="en-US" dirty="0"/>
              <a:t> Data </a:t>
            </a:r>
            <a:r>
              <a:rPr lang="en-US" dirty="0" err="1"/>
              <a:t>là</a:t>
            </a:r>
            <a:r>
              <a:rPr lang="en-US" dirty="0"/>
              <a:t> x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tồn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sâu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(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đứng</a:t>
            </a:r>
            <a:r>
              <a:rPr lang="en-US" dirty="0"/>
              <a:t>)</a:t>
            </a:r>
          </a:p>
          <a:p>
            <a:r>
              <a:rPr lang="en-US" dirty="0"/>
              <a:t>(*)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k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. </a:t>
            </a:r>
            <a:endParaRPr lang="en-US" b="1" dirty="0"/>
          </a:p>
          <a:p>
            <a:r>
              <a:rPr lang="en-US" dirty="0"/>
              <a:t>(*)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1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h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( </a:t>
            </a:r>
            <a:r>
              <a:rPr lang="en-US" dirty="0" err="1"/>
              <a:t>với</a:t>
            </a:r>
            <a:r>
              <a:rPr lang="en-US" dirty="0"/>
              <a:t> h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).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trên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 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ở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thấp</a:t>
            </a:r>
            <a:r>
              <a:rPr lang="vi-VN" dirty="0"/>
              <a:t> hơn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 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ở </a:t>
            </a:r>
            <a:r>
              <a:rPr lang="vi-VN" dirty="0" err="1"/>
              <a:t>tầng</a:t>
            </a:r>
            <a:r>
              <a:rPr lang="vi-VN" dirty="0"/>
              <a:t> cao hơn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</a:t>
            </a:r>
            <a:endParaRPr lang="en-US" dirty="0"/>
          </a:p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?</a:t>
            </a:r>
          </a:p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?</a:t>
            </a:r>
          </a:p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2565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587681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Một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rèn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luyện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kỹ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năng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18031" y="1066800"/>
            <a:ext cx="847444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Yêu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cầu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lại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tất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cả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các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kỹ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năng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tr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ng </a:t>
            </a:r>
            <a:r>
              <a:rPr lang="en-US" b="1" dirty="0" err="1">
                <a:solidFill>
                  <a:srgbClr val="FF0000"/>
                </a:solidFill>
              </a:rPr>
              <a:t>không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dùng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đệ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r>
              <a:rPr lang="en-US" dirty="0"/>
              <a:t>1/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r>
              <a:rPr lang="en-US" dirty="0"/>
              <a:t>2/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lá</a:t>
            </a:r>
            <a:endParaRPr lang="en-US" dirty="0"/>
          </a:p>
          <a:p>
            <a:r>
              <a:rPr lang="en-US" dirty="0"/>
              <a:t>3/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2 con</a:t>
            </a:r>
          </a:p>
          <a:p>
            <a:r>
              <a:rPr lang="en-US" dirty="0"/>
              <a:t>4/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1 con</a:t>
            </a:r>
          </a:p>
          <a:p>
            <a:r>
              <a:rPr lang="en-US" dirty="0"/>
              <a:t>5/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/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r>
              <a:rPr lang="en-US" dirty="0"/>
              <a:t>6/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endParaRPr lang="en-US" dirty="0"/>
          </a:p>
          <a:p>
            <a:r>
              <a:rPr lang="en-US" dirty="0"/>
              <a:t>7/ </a:t>
            </a:r>
            <a:r>
              <a:rPr lang="en-US" dirty="0" err="1"/>
              <a:t>Tìm</a:t>
            </a:r>
            <a:r>
              <a:rPr lang="en-US" dirty="0"/>
              <a:t> Node </a:t>
            </a:r>
            <a:r>
              <a:rPr lang="en-US" dirty="0" err="1"/>
              <a:t>có</a:t>
            </a:r>
            <a:r>
              <a:rPr lang="en-US" dirty="0"/>
              <a:t> Data </a:t>
            </a:r>
            <a:r>
              <a:rPr lang="en-US" dirty="0" err="1"/>
              <a:t>là</a:t>
            </a:r>
            <a:r>
              <a:rPr lang="en-US" dirty="0"/>
              <a:t> x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tồn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sâu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(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đứng</a:t>
            </a:r>
            <a:r>
              <a:rPr lang="en-US" dirty="0"/>
              <a:t>)</a:t>
            </a:r>
          </a:p>
          <a:p>
            <a:r>
              <a:rPr lang="en-US" dirty="0"/>
              <a:t>(*)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k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. </a:t>
            </a:r>
            <a:endParaRPr lang="en-US" b="1" dirty="0"/>
          </a:p>
          <a:p>
            <a:r>
              <a:rPr lang="en-US" dirty="0"/>
              <a:t>(*)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1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h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( </a:t>
            </a:r>
            <a:r>
              <a:rPr lang="en-US" dirty="0" err="1"/>
              <a:t>với</a:t>
            </a:r>
            <a:r>
              <a:rPr lang="en-US" dirty="0"/>
              <a:t> h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).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trên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 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ở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thấp</a:t>
            </a:r>
            <a:r>
              <a:rPr lang="vi-VN" dirty="0"/>
              <a:t> hơn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 </a:t>
            </a:r>
            <a:endParaRPr lang="en-US" b="1" dirty="0"/>
          </a:p>
          <a:p>
            <a:r>
              <a:rPr lang="vi-VN" dirty="0" err="1"/>
              <a:t>Đếm</a:t>
            </a:r>
            <a:r>
              <a:rPr lang="vi-VN" dirty="0"/>
              <a:t>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ở </a:t>
            </a:r>
            <a:r>
              <a:rPr lang="vi-VN" dirty="0" err="1"/>
              <a:t>tầng</a:t>
            </a:r>
            <a:r>
              <a:rPr lang="vi-VN" dirty="0"/>
              <a:t> cao hơn </a:t>
            </a:r>
            <a:r>
              <a:rPr lang="vi-VN" dirty="0" err="1"/>
              <a:t>tầng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k </a:t>
            </a:r>
            <a:r>
              <a:rPr lang="vi-VN" dirty="0" err="1"/>
              <a:t>của</a:t>
            </a:r>
            <a:r>
              <a:rPr lang="vi-VN" dirty="0"/>
              <a:t> cây.</a:t>
            </a:r>
            <a:endParaRPr lang="en-US" dirty="0"/>
          </a:p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?</a:t>
            </a:r>
          </a:p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?</a:t>
            </a:r>
          </a:p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085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203305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bao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: </a:t>
            </a:r>
            <a:r>
              <a:rPr lang="en-US" dirty="0" err="1"/>
              <a:t>cộng</a:t>
            </a:r>
            <a:r>
              <a:rPr lang="en-US" dirty="0"/>
              <a:t> (+), </a:t>
            </a:r>
            <a:r>
              <a:rPr lang="en-US" dirty="0" err="1"/>
              <a:t>trừ</a:t>
            </a:r>
            <a:r>
              <a:rPr lang="en-US" dirty="0"/>
              <a:t> (-), </a:t>
            </a:r>
            <a:r>
              <a:rPr lang="en-US" dirty="0" err="1"/>
              <a:t>nhân</a:t>
            </a:r>
            <a:r>
              <a:rPr lang="en-US" dirty="0"/>
              <a:t> (*), chia (/)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hạng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.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cặp</a:t>
            </a:r>
            <a:r>
              <a:rPr lang="en-US" dirty="0"/>
              <a:t> </a:t>
            </a:r>
            <a:r>
              <a:rPr lang="en-US" dirty="0" err="1"/>
              <a:t>ngoặc</a:t>
            </a:r>
            <a:r>
              <a:rPr lang="en-US" dirty="0"/>
              <a:t> đ</a:t>
            </a:r>
            <a:r>
              <a:rPr lang="vi-VN" dirty="0"/>
              <a:t>ơ</a:t>
            </a:r>
            <a:r>
              <a:rPr lang="en-US" dirty="0"/>
              <a:t>n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con.</a:t>
            </a:r>
          </a:p>
          <a:p>
            <a:endParaRPr lang="en-US" dirty="0"/>
          </a:p>
          <a:p>
            <a:r>
              <a:rPr lang="en-US" dirty="0" err="1"/>
              <a:t>Vd</a:t>
            </a:r>
            <a:r>
              <a:rPr lang="en-US" dirty="0"/>
              <a:t>: (2 * (3 + 4) – 4) / 5 + 2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ra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: 4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dirty="0"/>
          </a:p>
          <a:p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: </a:t>
            </a:r>
            <a:r>
              <a:rPr lang="en-US" b="1" dirty="0" err="1"/>
              <a:t>Sử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 </a:t>
            </a:r>
            <a:r>
              <a:rPr lang="en-US" b="1" dirty="0" err="1"/>
              <a:t>nhị</a:t>
            </a:r>
            <a:r>
              <a:rPr lang="en-US" b="1" dirty="0"/>
              <a:t> </a:t>
            </a:r>
            <a:r>
              <a:rPr lang="en-US" b="1" dirty="0" err="1"/>
              <a:t>phân</a:t>
            </a:r>
            <a:r>
              <a:rPr lang="en-US" b="1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endParaRPr lang="en-US" dirty="0"/>
          </a:p>
          <a:p>
            <a:endParaRPr lang="en-US" dirty="0"/>
          </a:p>
          <a:p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Tầm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quan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trọng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ứng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dụng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của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này</a:t>
            </a:r>
            <a:endParaRPr lang="en-US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5414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435554" cy="508000"/>
            <a:chOff x="789624" y="1191463"/>
            <a:chExt cx="350660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30563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Gợi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ý h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dẫn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trải</a:t>
            </a:r>
            <a:r>
              <a:rPr lang="en-US" dirty="0"/>
              <a:t> qua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3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+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1: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(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) sang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hậu</a:t>
            </a:r>
            <a:r>
              <a:rPr lang="en-US" dirty="0"/>
              <a:t> </a:t>
            </a:r>
            <a:r>
              <a:rPr lang="en-US" dirty="0" err="1"/>
              <a:t>tố</a:t>
            </a:r>
            <a:endParaRPr lang="en-US" dirty="0"/>
          </a:p>
          <a:p>
            <a:endParaRPr lang="en-US" dirty="0"/>
          </a:p>
          <a:p>
            <a:r>
              <a:rPr lang="en-US" dirty="0"/>
              <a:t>+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2: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hậu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endParaRPr lang="en-US" dirty="0"/>
          </a:p>
          <a:p>
            <a:endParaRPr lang="en-US" dirty="0"/>
          </a:p>
          <a:p>
            <a:r>
              <a:rPr lang="en-US" dirty="0"/>
              <a:t>+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3: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ở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2 </a:t>
            </a:r>
            <a:r>
              <a:rPr lang="en-US" dirty="0" err="1"/>
              <a:t>để</a:t>
            </a:r>
            <a:r>
              <a:rPr lang="en-US" dirty="0"/>
              <a:t> ra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183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435554" cy="508000"/>
            <a:chOff x="789624" y="1191463"/>
            <a:chExt cx="350660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30563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Gợi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ý h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dẫn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539552" y="1170737"/>
            <a:ext cx="8474449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 B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r>
              <a:rPr lang="en-US" b="1" dirty="0">
                <a:solidFill>
                  <a:srgbClr val="FF0000"/>
                </a:solidFill>
              </a:rPr>
              <a:t> 1: </a:t>
            </a:r>
            <a:r>
              <a:rPr lang="en-US" b="1" dirty="0" err="1">
                <a:solidFill>
                  <a:srgbClr val="FF0000"/>
                </a:solidFill>
              </a:rPr>
              <a:t>Chuyển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từ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trung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tố</a:t>
            </a:r>
            <a:r>
              <a:rPr lang="en-US" b="1" dirty="0">
                <a:solidFill>
                  <a:srgbClr val="FF0000"/>
                </a:solidFill>
              </a:rPr>
              <a:t> (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hiện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tại</a:t>
            </a:r>
            <a:r>
              <a:rPr lang="en-US" b="1" dirty="0">
                <a:solidFill>
                  <a:srgbClr val="FF0000"/>
                </a:solidFill>
              </a:rPr>
              <a:t>) sang </a:t>
            </a:r>
            <a:r>
              <a:rPr lang="en-US" b="1" dirty="0" err="1">
                <a:solidFill>
                  <a:srgbClr val="FF0000"/>
                </a:solidFill>
              </a:rPr>
              <a:t>dạng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hậu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tố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1400" dirty="0"/>
          </a:p>
          <a:p>
            <a:r>
              <a:rPr lang="en-US" sz="1400" dirty="0" err="1"/>
              <a:t>Thuật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Stack </a:t>
            </a:r>
            <a:r>
              <a:rPr lang="en-US" sz="1400" b="1" dirty="0" err="1"/>
              <a:t>chứa</a:t>
            </a:r>
            <a:r>
              <a:rPr lang="en-US" sz="1400" b="1" dirty="0"/>
              <a:t> </a:t>
            </a:r>
            <a:r>
              <a:rPr lang="en-US" sz="1400" b="1" dirty="0" err="1"/>
              <a:t>các</a:t>
            </a:r>
            <a:r>
              <a:rPr lang="en-US" sz="1400" b="1" dirty="0"/>
              <a:t> </a:t>
            </a:r>
            <a:r>
              <a:rPr lang="en-US" sz="1400" b="1" dirty="0" err="1"/>
              <a:t>toán</a:t>
            </a:r>
            <a:r>
              <a:rPr lang="en-US" sz="1400" b="1" dirty="0"/>
              <a:t> </a:t>
            </a:r>
            <a:r>
              <a:rPr lang="en-US" sz="1400" b="1" dirty="0" err="1"/>
              <a:t>tử</a:t>
            </a:r>
            <a:r>
              <a:rPr lang="en-US" sz="1400" b="1" dirty="0"/>
              <a:t> </a:t>
            </a:r>
            <a:r>
              <a:rPr lang="en-US" sz="1400" b="1" dirty="0" err="1"/>
              <a:t>và</a:t>
            </a:r>
            <a:r>
              <a:rPr lang="en-US" sz="1400" b="1" dirty="0"/>
              <a:t> </a:t>
            </a:r>
            <a:r>
              <a:rPr lang="en-US" sz="1400" b="1" dirty="0" err="1"/>
              <a:t>dấu</a:t>
            </a:r>
            <a:r>
              <a:rPr lang="en-US" sz="1400" b="1" dirty="0"/>
              <a:t> </a:t>
            </a:r>
            <a:r>
              <a:rPr lang="en-US" sz="1400" b="1" dirty="0" err="1"/>
              <a:t>mở</a:t>
            </a:r>
            <a:r>
              <a:rPr lang="en-US" sz="1400" b="1" dirty="0"/>
              <a:t> </a:t>
            </a:r>
            <a:r>
              <a:rPr lang="en-US" sz="1400" b="1" dirty="0" err="1"/>
              <a:t>ngoặc</a:t>
            </a:r>
            <a:r>
              <a:rPr lang="en-US" sz="1400" dirty="0"/>
              <a:t>.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những</a:t>
            </a:r>
            <a:r>
              <a:rPr lang="en-US" sz="1400" dirty="0"/>
              <a:t> </a:t>
            </a:r>
            <a:r>
              <a:rPr lang="en-US" sz="1400" dirty="0" err="1"/>
              <a:t>thao</a:t>
            </a:r>
            <a:r>
              <a:rPr lang="en-US" sz="1400" dirty="0"/>
              <a:t> </a:t>
            </a:r>
            <a:r>
              <a:rPr lang="en-US" sz="1400" dirty="0" err="1"/>
              <a:t>tác</a:t>
            </a:r>
            <a:r>
              <a:rPr lang="en-US" sz="1400" dirty="0"/>
              <a:t> </a:t>
            </a:r>
            <a:r>
              <a:rPr lang="en-US" sz="1400" dirty="0" err="1"/>
              <a:t>căn</a:t>
            </a:r>
            <a:r>
              <a:rPr lang="en-US" sz="1400" dirty="0"/>
              <a:t> </a:t>
            </a:r>
            <a:r>
              <a:rPr lang="en-US" sz="1400" dirty="0" err="1"/>
              <a:t>bản</a:t>
            </a:r>
            <a:r>
              <a:rPr lang="en-US" sz="1400" dirty="0"/>
              <a:t> </a:t>
            </a:r>
            <a:r>
              <a:rPr lang="en-US" sz="1400" dirty="0" err="1"/>
              <a:t>trên</a:t>
            </a:r>
            <a:r>
              <a:rPr lang="en-US" sz="1400" dirty="0"/>
              <a:t> Stack </a:t>
            </a:r>
            <a:r>
              <a:rPr lang="en-US" sz="1400" dirty="0" err="1"/>
              <a:t>nh</a:t>
            </a:r>
            <a:r>
              <a:rPr lang="vi-VN" sz="1400" dirty="0"/>
              <a:t>ư</a:t>
            </a:r>
            <a:r>
              <a:rPr lang="en-US" sz="1400" dirty="0"/>
              <a:t>: Push(x)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đẩy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x </a:t>
            </a:r>
            <a:r>
              <a:rPr lang="en-US" sz="1400" dirty="0" err="1"/>
              <a:t>vào</a:t>
            </a:r>
            <a:r>
              <a:rPr lang="en-US" sz="1400" dirty="0"/>
              <a:t> Stack, Pop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lấy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ra </a:t>
            </a:r>
            <a:r>
              <a:rPr lang="en-US" sz="1400" dirty="0" err="1"/>
              <a:t>khỏi</a:t>
            </a:r>
            <a:r>
              <a:rPr lang="en-US" sz="1400" dirty="0"/>
              <a:t> </a:t>
            </a:r>
            <a:r>
              <a:rPr lang="en-US" sz="1400" dirty="0" err="1"/>
              <a:t>đỉnh</a:t>
            </a:r>
            <a:r>
              <a:rPr lang="en-US" sz="1400" dirty="0"/>
              <a:t> stack, Get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xem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ở </a:t>
            </a:r>
            <a:r>
              <a:rPr lang="en-US" sz="1400" dirty="0" err="1"/>
              <a:t>đỉnh</a:t>
            </a:r>
            <a:r>
              <a:rPr lang="en-US" sz="1400" dirty="0"/>
              <a:t> stack. </a:t>
            </a:r>
          </a:p>
          <a:p>
            <a:endParaRPr lang="en-US" sz="1400" dirty="0"/>
          </a:p>
          <a:p>
            <a:r>
              <a:rPr lang="en-US" sz="1400" dirty="0" err="1"/>
              <a:t>Ngoài</a:t>
            </a:r>
            <a:r>
              <a:rPr lang="en-US" sz="1400" dirty="0"/>
              <a:t> ra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xác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mức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tiên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như</a:t>
            </a:r>
            <a:r>
              <a:rPr lang="en-US" sz="1400" dirty="0"/>
              <a:t> * / </a:t>
            </a:r>
            <a:r>
              <a:rPr lang="en-US" sz="1400" dirty="0" err="1"/>
              <a:t>sẽ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 </a:t>
            </a:r>
            <a:r>
              <a:rPr lang="en-US" sz="1400" dirty="0" err="1"/>
              <a:t>ưu</a:t>
            </a:r>
            <a:r>
              <a:rPr lang="en-US" sz="1400" dirty="0"/>
              <a:t> </a:t>
            </a:r>
            <a:r>
              <a:rPr lang="en-US" sz="1400" dirty="0" err="1"/>
              <a:t>tiên</a:t>
            </a:r>
            <a:r>
              <a:rPr lang="en-US" sz="1400" dirty="0"/>
              <a:t> h</a:t>
            </a:r>
            <a:r>
              <a:rPr lang="vi-VN" sz="1400" dirty="0"/>
              <a:t>ơ</a:t>
            </a:r>
            <a:r>
              <a:rPr lang="en-US" sz="1400" dirty="0"/>
              <a:t>n + - </a:t>
            </a:r>
            <a:r>
              <a:rPr lang="en-US" sz="1400" dirty="0" err="1"/>
              <a:t>và</a:t>
            </a:r>
            <a:r>
              <a:rPr lang="en-US" sz="1400" dirty="0"/>
              <a:t> + - </a:t>
            </a:r>
            <a:r>
              <a:rPr lang="en-US" sz="1400" dirty="0" err="1"/>
              <a:t>sẽ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 </a:t>
            </a:r>
            <a:r>
              <a:rPr lang="en-US" sz="1400" dirty="0" err="1"/>
              <a:t>ưu</a:t>
            </a:r>
            <a:r>
              <a:rPr lang="en-US" sz="1400" dirty="0"/>
              <a:t> </a:t>
            </a:r>
            <a:r>
              <a:rPr lang="en-US" sz="1400" dirty="0" err="1"/>
              <a:t>tiên</a:t>
            </a:r>
            <a:r>
              <a:rPr lang="en-US" sz="1400" dirty="0"/>
              <a:t> h</a:t>
            </a:r>
            <a:r>
              <a:rPr lang="vi-VN" sz="1400" dirty="0"/>
              <a:t>ơ</a:t>
            </a:r>
            <a:r>
              <a:rPr lang="en-US" sz="1400" dirty="0"/>
              <a:t>n </a:t>
            </a:r>
            <a:r>
              <a:rPr lang="en-US" sz="1400" dirty="0" err="1"/>
              <a:t>dấu</a:t>
            </a:r>
            <a:r>
              <a:rPr lang="en-US" sz="1400" dirty="0"/>
              <a:t> </a:t>
            </a:r>
            <a:r>
              <a:rPr lang="en-US" sz="1400" dirty="0" err="1"/>
              <a:t>mở</a:t>
            </a:r>
            <a:r>
              <a:rPr lang="en-US" sz="1400" dirty="0"/>
              <a:t> </a:t>
            </a:r>
            <a:r>
              <a:rPr lang="en-US" sz="1400" dirty="0" err="1"/>
              <a:t>ngoặc</a:t>
            </a:r>
            <a:r>
              <a:rPr lang="en-US" sz="1400" dirty="0"/>
              <a:t> (</a:t>
            </a:r>
          </a:p>
          <a:p>
            <a:endParaRPr lang="en-US" sz="1400" dirty="0"/>
          </a:p>
          <a:p>
            <a:r>
              <a:rPr lang="en-US" sz="1400" dirty="0" err="1"/>
              <a:t>Vd</a:t>
            </a:r>
            <a:r>
              <a:rPr lang="en-US" sz="1400" dirty="0"/>
              <a:t>: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</a:t>
            </a:r>
            <a:r>
              <a:rPr lang="en-US" sz="1400" dirty="0" err="1"/>
              <a:t>dạng</a:t>
            </a:r>
            <a:r>
              <a:rPr lang="en-US" sz="1400" dirty="0"/>
              <a:t> </a:t>
            </a:r>
            <a:r>
              <a:rPr lang="en-US" sz="1400" dirty="0" err="1"/>
              <a:t>trung</a:t>
            </a:r>
            <a:r>
              <a:rPr lang="en-US" sz="1400" dirty="0"/>
              <a:t> </a:t>
            </a:r>
            <a:r>
              <a:rPr lang="en-US" sz="1400" dirty="0" err="1"/>
              <a:t>tố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đây</a:t>
            </a:r>
            <a:r>
              <a:rPr lang="en-US" sz="1400" dirty="0"/>
              <a:t> sang </a:t>
            </a:r>
            <a:r>
              <a:rPr lang="en-US" sz="1400" dirty="0" err="1"/>
              <a:t>dạng</a:t>
            </a:r>
            <a:r>
              <a:rPr lang="en-US" sz="1400" dirty="0"/>
              <a:t> </a:t>
            </a:r>
            <a:r>
              <a:rPr lang="en-US" sz="1400" dirty="0" err="1"/>
              <a:t>hậu</a:t>
            </a:r>
            <a:r>
              <a:rPr lang="en-US" sz="1400" dirty="0"/>
              <a:t> </a:t>
            </a:r>
            <a:r>
              <a:rPr lang="en-US" sz="1400" dirty="0" err="1"/>
              <a:t>tố</a:t>
            </a:r>
            <a:r>
              <a:rPr lang="en-US" sz="1400" dirty="0"/>
              <a:t> (</a:t>
            </a:r>
            <a:r>
              <a:rPr lang="en-US" sz="1400" dirty="0" err="1"/>
              <a:t>làm</a:t>
            </a:r>
            <a:r>
              <a:rPr lang="en-US" sz="1400" dirty="0"/>
              <a:t> </a:t>
            </a:r>
            <a:r>
              <a:rPr lang="en-US" sz="1400" dirty="0" err="1"/>
              <a:t>từng</a:t>
            </a:r>
            <a:r>
              <a:rPr lang="en-US" sz="1400" dirty="0"/>
              <a:t> b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):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: </a:t>
            </a:r>
            <a:r>
              <a:rPr lang="en-US" sz="1400" b="1" dirty="0"/>
              <a:t>(2 * (3 + 4) – 4) / 5 + 2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Xem</a:t>
            </a:r>
            <a:r>
              <a:rPr lang="en-US" sz="1400" dirty="0"/>
              <a:t> file Excel </a:t>
            </a:r>
            <a:r>
              <a:rPr lang="en-US" sz="1400" dirty="0" err="1"/>
              <a:t>đính</a:t>
            </a:r>
            <a:r>
              <a:rPr lang="en-US" sz="1400" dirty="0"/>
              <a:t> </a:t>
            </a:r>
            <a:r>
              <a:rPr lang="en-US" sz="1400" dirty="0" err="1"/>
              <a:t>kèm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tài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tập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rèn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luyện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(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làm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tay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):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Chuyển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các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biểu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thức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dạng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trung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tố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d</a:t>
            </a:r>
            <a:r>
              <a:rPr lang="vi-VN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ư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ới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đây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sang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dạng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hậu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tố</a:t>
            </a:r>
            <a:endParaRPr lang="en-US" sz="1400" b="1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endParaRPr lang="en-US" sz="1400" dirty="0"/>
          </a:p>
          <a:p>
            <a:r>
              <a:rPr lang="en-US" sz="1400" dirty="0"/>
              <a:t>( 10 / 2 + 3 ) * ( 7 - 4 ) =&gt; </a:t>
            </a:r>
            <a:r>
              <a:rPr lang="en-US" sz="1400" dirty="0" err="1"/>
              <a:t>đáp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: 10 2 / 3 + 7 4 - *</a:t>
            </a:r>
          </a:p>
          <a:p>
            <a:endParaRPr lang="en-US" sz="1400" dirty="0"/>
          </a:p>
          <a:p>
            <a:r>
              <a:rPr lang="en-US" sz="1400" dirty="0"/>
              <a:t>4 * ( 3 - 5 ) + ( 1 - 2 * 3 ) =&gt; </a:t>
            </a:r>
            <a:r>
              <a:rPr lang="en-US" sz="1400" dirty="0" err="1"/>
              <a:t>đáp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: 4 3 5 - * 1 2 3 * - +</a:t>
            </a:r>
          </a:p>
          <a:p>
            <a:endParaRPr lang="en-US" sz="1400" dirty="0"/>
          </a:p>
          <a:p>
            <a:r>
              <a:rPr lang="en-US" sz="1400" dirty="0"/>
              <a:t>5 - 8 * 2 + 9 / 2 – 6 =&gt; </a:t>
            </a:r>
            <a:r>
              <a:rPr lang="en-US" sz="1400" dirty="0" err="1"/>
              <a:t>đáp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: 5 8 2 * - 9 2 / + 6 –</a:t>
            </a:r>
          </a:p>
          <a:p>
            <a:endParaRPr lang="en-US" sz="1400" dirty="0"/>
          </a:p>
          <a:p>
            <a:r>
              <a:rPr lang="en-US" sz="1400" dirty="0"/>
              <a:t>1 - 2 + 3 / 4 * ( 5 - 6 * 7 ) / 2 + ( 9 - 1 * 8 ) + 5 =&gt; </a:t>
            </a:r>
            <a:r>
              <a:rPr lang="en-US" sz="1400" dirty="0" err="1"/>
              <a:t>đáp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: 1 2 - 3 4 / 5 6 7 * - * 2 / + 9 1 8 * - + 5 +</a:t>
            </a:r>
          </a:p>
          <a:p>
            <a:endParaRPr lang="en-US" sz="1400" dirty="0"/>
          </a:p>
          <a:p>
            <a:r>
              <a:rPr lang="en-US" sz="1400" dirty="0"/>
              <a:t>90 - ( 5 * 8 / ( 4 + 6 ) - 3 / ( 2 + 1 ) * 23 ) / 100 =&gt; </a:t>
            </a:r>
            <a:r>
              <a:rPr lang="en-US" sz="1400" dirty="0" err="1"/>
              <a:t>đáp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: 90 5 8 * 4 6 + / 3 2 1 + / 23 * - 100 / -</a:t>
            </a:r>
          </a:p>
          <a:p>
            <a:endParaRPr lang="en-US" sz="1400" dirty="0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FC12604D-76BD-4621-868A-B0BDCC3EDD55}"/>
              </a:ext>
            </a:extLst>
          </p:cNvPr>
          <p:cNvSpPr/>
          <p:nvPr/>
        </p:nvSpPr>
        <p:spPr>
          <a:xfrm>
            <a:off x="2987824" y="3986334"/>
            <a:ext cx="1296144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5B245988-CCA8-4A03-9D7E-458A1B504B45}"/>
              </a:ext>
            </a:extLst>
          </p:cNvPr>
          <p:cNvSpPr/>
          <p:nvPr/>
        </p:nvSpPr>
        <p:spPr>
          <a:xfrm>
            <a:off x="3131840" y="4405478"/>
            <a:ext cx="136815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21CAF8EA-3F87-44FF-827E-BC8C2E100F26}"/>
              </a:ext>
            </a:extLst>
          </p:cNvPr>
          <p:cNvSpPr/>
          <p:nvPr/>
        </p:nvSpPr>
        <p:spPr bwMode="auto">
          <a:xfrm>
            <a:off x="2771800" y="4839215"/>
            <a:ext cx="136815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ình chữ nhật 12">
            <a:extLst>
              <a:ext uri="{FF2B5EF4-FFF2-40B4-BE49-F238E27FC236}">
                <a16:creationId xmlns:a16="http://schemas.microsoft.com/office/drawing/2014/main" id="{D7FCBBB9-B757-4031-ACF0-CD5F0B5C43AA}"/>
              </a:ext>
            </a:extLst>
          </p:cNvPr>
          <p:cNvSpPr/>
          <p:nvPr/>
        </p:nvSpPr>
        <p:spPr bwMode="auto">
          <a:xfrm>
            <a:off x="4661914" y="5281467"/>
            <a:ext cx="28083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123814F9-7EAD-465E-95DC-7DBC74F30522}"/>
              </a:ext>
            </a:extLst>
          </p:cNvPr>
          <p:cNvSpPr/>
          <p:nvPr/>
        </p:nvSpPr>
        <p:spPr bwMode="auto">
          <a:xfrm>
            <a:off x="4661914" y="5687263"/>
            <a:ext cx="28083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68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435554" cy="508000"/>
            <a:chOff x="789624" y="1191463"/>
            <a:chExt cx="350660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30563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Gợi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ý h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dẫn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170737"/>
            <a:ext cx="847444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 B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r>
              <a:rPr lang="en-US" b="1" dirty="0">
                <a:solidFill>
                  <a:srgbClr val="FF0000"/>
                </a:solidFill>
              </a:rPr>
              <a:t> 2: </a:t>
            </a:r>
            <a:r>
              <a:rPr lang="en-US" b="1" dirty="0" err="1">
                <a:solidFill>
                  <a:srgbClr val="FF0000"/>
                </a:solidFill>
              </a:rPr>
              <a:t>Từ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hậu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tố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dựng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thành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phân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diễn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1400" dirty="0"/>
          </a:p>
          <a:p>
            <a:r>
              <a:rPr lang="en-US" sz="1400" dirty="0"/>
              <a:t>B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 1: </a:t>
            </a:r>
            <a:r>
              <a:rPr lang="en-US" sz="1400" dirty="0" err="1"/>
              <a:t>Khởi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1 Stack </a:t>
            </a:r>
            <a:r>
              <a:rPr lang="en-US" sz="1400" dirty="0" err="1"/>
              <a:t>rỗng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chứa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trên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B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 2: </a:t>
            </a:r>
            <a:r>
              <a:rPr lang="en-US" sz="1400" dirty="0" err="1"/>
              <a:t>Đọc</a:t>
            </a:r>
            <a:r>
              <a:rPr lang="en-US" sz="1400" dirty="0"/>
              <a:t> </a:t>
            </a:r>
            <a:r>
              <a:rPr lang="en-US" sz="1400" dirty="0" err="1"/>
              <a:t>lần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 err="1"/>
              <a:t>ợt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</a:t>
            </a:r>
            <a:r>
              <a:rPr lang="en-US" sz="1400" dirty="0" err="1"/>
              <a:t>hậu</a:t>
            </a:r>
            <a:r>
              <a:rPr lang="en-US" sz="1400" dirty="0"/>
              <a:t> </a:t>
            </a:r>
            <a:r>
              <a:rPr lang="en-US" sz="1400" dirty="0" err="1"/>
              <a:t>tố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 qua </a:t>
            </a:r>
            <a:r>
              <a:rPr lang="en-US" sz="1400" dirty="0" err="1"/>
              <a:t>phải</a:t>
            </a:r>
            <a:r>
              <a:rPr lang="en-US" sz="1400" dirty="0"/>
              <a:t> (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đọc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thể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hay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).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: </a:t>
            </a:r>
          </a:p>
          <a:p>
            <a:r>
              <a:rPr lang="en-US" sz="1400" dirty="0"/>
              <a:t>	+ </a:t>
            </a:r>
            <a:r>
              <a:rPr lang="en-US" sz="1400" dirty="0" err="1"/>
              <a:t>Tạo</a:t>
            </a:r>
            <a:r>
              <a:rPr lang="en-US" sz="1400" dirty="0"/>
              <a:t> ra 1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mới</a:t>
            </a:r>
            <a:r>
              <a:rPr lang="en-US" sz="1400" dirty="0"/>
              <a:t> (</a:t>
            </a:r>
            <a:r>
              <a:rPr lang="en-US" sz="1400" dirty="0" err="1"/>
              <a:t>gọi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N) </a:t>
            </a:r>
            <a:r>
              <a:rPr lang="en-US" sz="1400" dirty="0" err="1"/>
              <a:t>chứa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vừa</a:t>
            </a:r>
            <a:r>
              <a:rPr lang="en-US" sz="1400" dirty="0"/>
              <a:t> </a:t>
            </a:r>
            <a:r>
              <a:rPr lang="en-US" sz="1400" dirty="0" err="1"/>
              <a:t>đọc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r>
              <a:rPr lang="en-US" sz="1400" dirty="0"/>
              <a:t>	+ </a:t>
            </a:r>
            <a:r>
              <a:rPr lang="en-US" sz="1400" dirty="0" err="1"/>
              <a:t>Nếu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=&gt; </a:t>
            </a:r>
            <a:r>
              <a:rPr lang="en-US" sz="1400" dirty="0" err="1"/>
              <a:t>lấy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Stack ra 2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tiếp</a:t>
            </a:r>
            <a:r>
              <a:rPr lang="en-US" sz="1400" dirty="0"/>
              <a:t> (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thứ</a:t>
            </a:r>
            <a:r>
              <a:rPr lang="en-US" sz="1400" dirty="0"/>
              <a:t> </a:t>
            </a:r>
            <a:r>
              <a:rPr lang="en-US" sz="1400" dirty="0" err="1"/>
              <a:t>tự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y </a:t>
            </a:r>
            <a:r>
              <a:rPr lang="en-US" sz="1400" dirty="0" err="1"/>
              <a:t>và</a:t>
            </a:r>
            <a:r>
              <a:rPr lang="en-US" sz="1400" dirty="0"/>
              <a:t> x),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đem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 </a:t>
            </a:r>
            <a:r>
              <a:rPr lang="en-US" sz="1400" dirty="0" err="1"/>
              <a:t>trỏ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x, </a:t>
            </a:r>
            <a:r>
              <a:rPr lang="en-US" sz="1400" dirty="0" err="1"/>
              <a:t>đem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 </a:t>
            </a:r>
            <a:r>
              <a:rPr lang="en-US" sz="1400" dirty="0" err="1"/>
              <a:t>trỏ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y</a:t>
            </a:r>
          </a:p>
          <a:p>
            <a:endParaRPr lang="en-US" sz="1400" dirty="0"/>
          </a:p>
          <a:p>
            <a:r>
              <a:rPr lang="en-US" sz="1400" dirty="0"/>
              <a:t>	+ </a:t>
            </a:r>
            <a:r>
              <a:rPr lang="en-US" sz="1400" dirty="0" err="1"/>
              <a:t>Đẩy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N </a:t>
            </a:r>
            <a:r>
              <a:rPr lang="en-US" sz="1400" dirty="0" err="1"/>
              <a:t>vào</a:t>
            </a:r>
            <a:r>
              <a:rPr lang="en-US" sz="1400" dirty="0"/>
              <a:t> Stack</a:t>
            </a:r>
          </a:p>
          <a:p>
            <a:endParaRPr lang="en-US" sz="1400" dirty="0"/>
          </a:p>
          <a:p>
            <a:r>
              <a:rPr lang="en-US" sz="1400" dirty="0"/>
              <a:t>B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 3: Sau </a:t>
            </a:r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thúc</a:t>
            </a:r>
            <a:r>
              <a:rPr lang="en-US" sz="1400" dirty="0"/>
              <a:t> B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 2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toàn</a:t>
            </a:r>
            <a:r>
              <a:rPr lang="en-US" sz="1400" dirty="0"/>
              <a:t> </a:t>
            </a:r>
            <a:r>
              <a:rPr lang="en-US" sz="1400" dirty="0" err="1"/>
              <a:t>bộ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 </a:t>
            </a:r>
            <a:r>
              <a:rPr lang="en-US" sz="1400" dirty="0" err="1"/>
              <a:t>đọc</a:t>
            </a:r>
            <a:r>
              <a:rPr lang="en-US" sz="1400" dirty="0"/>
              <a:t> </a:t>
            </a:r>
            <a:r>
              <a:rPr lang="en-US" sz="1400" dirty="0" err="1"/>
              <a:t>xong</a:t>
            </a:r>
            <a:r>
              <a:rPr lang="en-US" sz="1400" dirty="0"/>
              <a:t>. </a:t>
            </a:r>
            <a:r>
              <a:rPr lang="en-US" sz="1400" dirty="0" err="1"/>
              <a:t>Lúc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Stack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còn</a:t>
            </a:r>
            <a:r>
              <a:rPr lang="en-US" sz="1400" dirty="0"/>
              <a:t> </a:t>
            </a:r>
            <a:r>
              <a:rPr lang="en-US" sz="1400" dirty="0" err="1"/>
              <a:t>duy</a:t>
            </a:r>
            <a:r>
              <a:rPr lang="en-US" sz="1400" dirty="0"/>
              <a:t> </a:t>
            </a:r>
            <a:r>
              <a:rPr lang="en-US" sz="1400" dirty="0" err="1"/>
              <a:t>nhất</a:t>
            </a:r>
            <a:r>
              <a:rPr lang="en-US" sz="1400" dirty="0"/>
              <a:t> 1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gốc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nhị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diễn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r>
              <a:rPr lang="en-US" sz="1400" b="1" dirty="0"/>
              <a:t>P/s: </a:t>
            </a:r>
            <a:r>
              <a:rPr lang="en-US" sz="1400" b="1" dirty="0" err="1"/>
              <a:t>Muốn</a:t>
            </a:r>
            <a:r>
              <a:rPr lang="en-US" sz="1400" b="1" dirty="0"/>
              <a:t> </a:t>
            </a:r>
            <a:r>
              <a:rPr lang="en-US" sz="1400" b="1" dirty="0" err="1"/>
              <a:t>biết</a:t>
            </a:r>
            <a:r>
              <a:rPr lang="en-US" sz="1400" b="1" dirty="0"/>
              <a:t> </a:t>
            </a:r>
            <a:r>
              <a:rPr lang="en-US" sz="1400" b="1" dirty="0" err="1"/>
              <a:t>cây</a:t>
            </a:r>
            <a:r>
              <a:rPr lang="en-US" sz="1400" b="1" dirty="0"/>
              <a:t> đ</a:t>
            </a:r>
            <a:r>
              <a:rPr lang="vi-VN" sz="1400" b="1" dirty="0"/>
              <a:t>ư</a:t>
            </a:r>
            <a:r>
              <a:rPr lang="en-US" sz="1400" b="1" dirty="0" err="1"/>
              <a:t>ợc</a:t>
            </a:r>
            <a:r>
              <a:rPr lang="en-US" sz="1400" b="1" dirty="0"/>
              <a:t> </a:t>
            </a:r>
            <a:r>
              <a:rPr lang="en-US" sz="1400" b="1" dirty="0" err="1"/>
              <a:t>dựng</a:t>
            </a:r>
            <a:r>
              <a:rPr lang="en-US" sz="1400" b="1" dirty="0"/>
              <a:t> </a:t>
            </a:r>
            <a:r>
              <a:rPr lang="en-US" sz="1400" b="1" dirty="0" err="1"/>
              <a:t>lên</a:t>
            </a:r>
            <a:r>
              <a:rPr lang="en-US" sz="1400" b="1" dirty="0"/>
              <a:t> </a:t>
            </a:r>
            <a:r>
              <a:rPr lang="en-US" sz="1400" b="1" dirty="0" err="1"/>
              <a:t>có</a:t>
            </a:r>
            <a:r>
              <a:rPr lang="en-US" sz="1400" b="1" dirty="0"/>
              <a:t> </a:t>
            </a:r>
            <a:r>
              <a:rPr lang="en-US" sz="1400" b="1" dirty="0" err="1"/>
              <a:t>đúng</a:t>
            </a:r>
            <a:r>
              <a:rPr lang="en-US" sz="1400" b="1" dirty="0"/>
              <a:t> </a:t>
            </a:r>
            <a:r>
              <a:rPr lang="en-US" sz="1400" b="1" dirty="0" err="1"/>
              <a:t>không</a:t>
            </a:r>
            <a:r>
              <a:rPr lang="en-US" sz="1400" b="1" dirty="0"/>
              <a:t> </a:t>
            </a:r>
            <a:r>
              <a:rPr lang="en-US" sz="1400" b="1" dirty="0" err="1"/>
              <a:t>thì</a:t>
            </a:r>
            <a:r>
              <a:rPr lang="en-US" sz="1400" b="1" dirty="0"/>
              <a:t> </a:t>
            </a:r>
            <a:r>
              <a:rPr lang="en-US" sz="1400" b="1" dirty="0" err="1"/>
              <a:t>cứ</a:t>
            </a:r>
            <a:r>
              <a:rPr lang="en-US" sz="1400" b="1" dirty="0"/>
              <a:t> </a:t>
            </a:r>
            <a:r>
              <a:rPr lang="en-US" sz="1400" b="1" dirty="0" err="1"/>
              <a:t>duyệt</a:t>
            </a:r>
            <a:r>
              <a:rPr lang="en-US" sz="1400" b="1" dirty="0"/>
              <a:t> </a:t>
            </a:r>
            <a:r>
              <a:rPr lang="en-US" sz="1400" b="1" dirty="0" err="1"/>
              <a:t>PostOrder</a:t>
            </a:r>
            <a:r>
              <a:rPr lang="en-US" sz="1400" b="1" dirty="0"/>
              <a:t> </a:t>
            </a:r>
            <a:r>
              <a:rPr lang="en-US" sz="1400" b="1" dirty="0" err="1"/>
              <a:t>nếu</a:t>
            </a:r>
            <a:r>
              <a:rPr lang="en-US" sz="1400" b="1" dirty="0"/>
              <a:t> </a:t>
            </a:r>
            <a:r>
              <a:rPr lang="en-US" sz="1400" b="1" dirty="0" err="1"/>
              <a:t>kết</a:t>
            </a:r>
            <a:r>
              <a:rPr lang="en-US" sz="1400" b="1" dirty="0"/>
              <a:t> </a:t>
            </a:r>
            <a:r>
              <a:rPr lang="en-US" sz="1400" b="1" dirty="0" err="1"/>
              <a:t>quả</a:t>
            </a:r>
            <a:r>
              <a:rPr lang="en-US" sz="1400" b="1" dirty="0"/>
              <a:t> ra </a:t>
            </a:r>
            <a:r>
              <a:rPr lang="en-US" sz="1400" b="1" dirty="0" err="1"/>
              <a:t>đúng</a:t>
            </a:r>
            <a:r>
              <a:rPr lang="en-US" sz="1400" b="1" dirty="0"/>
              <a:t> </a:t>
            </a:r>
            <a:r>
              <a:rPr lang="en-US" sz="1400" b="1" dirty="0" err="1"/>
              <a:t>lại</a:t>
            </a:r>
            <a:r>
              <a:rPr lang="en-US" sz="1400" b="1" dirty="0"/>
              <a:t> </a:t>
            </a:r>
            <a:r>
              <a:rPr lang="en-US" sz="1400" b="1" dirty="0" err="1"/>
              <a:t>nh</a:t>
            </a:r>
            <a:r>
              <a:rPr lang="vi-VN" sz="1400" b="1" dirty="0"/>
              <a:t>ư</a:t>
            </a:r>
            <a:r>
              <a:rPr lang="en-US" sz="1400" b="1" dirty="0"/>
              <a:t> </a:t>
            </a:r>
            <a:r>
              <a:rPr lang="en-US" sz="1400" b="1" dirty="0" err="1"/>
              <a:t>biểu</a:t>
            </a:r>
            <a:r>
              <a:rPr lang="en-US" sz="1400" b="1" dirty="0"/>
              <a:t> </a:t>
            </a:r>
            <a:r>
              <a:rPr lang="en-US" sz="1400" b="1" dirty="0" err="1"/>
              <a:t>thức</a:t>
            </a:r>
            <a:r>
              <a:rPr lang="en-US" sz="1400" b="1" dirty="0"/>
              <a:t> </a:t>
            </a:r>
            <a:r>
              <a:rPr lang="en-US" sz="1400" b="1" dirty="0" err="1"/>
              <a:t>hậu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ban </a:t>
            </a:r>
            <a:r>
              <a:rPr lang="en-US" sz="1400" b="1" dirty="0" err="1"/>
              <a:t>đầu</a:t>
            </a:r>
            <a:r>
              <a:rPr lang="en-US" sz="1400" b="1" dirty="0"/>
              <a:t> </a:t>
            </a:r>
            <a:r>
              <a:rPr lang="en-US" sz="1400" b="1" dirty="0" err="1"/>
              <a:t>thì</a:t>
            </a:r>
            <a:r>
              <a:rPr lang="en-US" sz="1400" b="1" dirty="0"/>
              <a:t> </a:t>
            </a:r>
            <a:r>
              <a:rPr lang="en-US" sz="1400" b="1" dirty="0" err="1"/>
              <a:t>cây</a:t>
            </a:r>
            <a:r>
              <a:rPr lang="en-US" sz="1400" b="1" dirty="0"/>
              <a:t> </a:t>
            </a:r>
            <a:r>
              <a:rPr lang="en-US" sz="1400" b="1" dirty="0" err="1"/>
              <a:t>đó</a:t>
            </a:r>
            <a:r>
              <a:rPr lang="en-US" sz="1400" b="1" dirty="0"/>
              <a:t> </a:t>
            </a:r>
            <a:r>
              <a:rPr lang="en-US" sz="1400" b="1" dirty="0" err="1"/>
              <a:t>đúng</a:t>
            </a:r>
            <a:r>
              <a:rPr lang="en-US" sz="1400" b="1" dirty="0"/>
              <a:t>. </a:t>
            </a:r>
            <a:r>
              <a:rPr lang="en-US" sz="1400" b="1" dirty="0" err="1"/>
              <a:t>Rồi</a:t>
            </a:r>
            <a:r>
              <a:rPr lang="en-US" sz="1400" b="1" dirty="0"/>
              <a:t> </a:t>
            </a:r>
            <a:r>
              <a:rPr lang="en-US" sz="1400" b="1" dirty="0" err="1"/>
              <a:t>muốn</a:t>
            </a:r>
            <a:r>
              <a:rPr lang="en-US" sz="1400" b="1" dirty="0"/>
              <a:t> </a:t>
            </a:r>
            <a:r>
              <a:rPr lang="en-US" sz="1400" b="1" dirty="0" err="1"/>
              <a:t>biết</a:t>
            </a:r>
            <a:r>
              <a:rPr lang="en-US" sz="1400" b="1" dirty="0"/>
              <a:t> </a:t>
            </a:r>
            <a:r>
              <a:rPr lang="en-US" sz="1400" b="1" dirty="0" err="1"/>
              <a:t>biểu</a:t>
            </a:r>
            <a:r>
              <a:rPr lang="en-US" sz="1400" b="1" dirty="0"/>
              <a:t> </a:t>
            </a:r>
            <a:r>
              <a:rPr lang="en-US" sz="1400" b="1" dirty="0" err="1"/>
              <a:t>thức</a:t>
            </a:r>
            <a:r>
              <a:rPr lang="en-US" sz="1400" b="1" dirty="0"/>
              <a:t> </a:t>
            </a:r>
            <a:r>
              <a:rPr lang="en-US" sz="1400" b="1" dirty="0" err="1"/>
              <a:t>hậu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ban </a:t>
            </a:r>
            <a:r>
              <a:rPr lang="en-US" sz="1400" b="1" dirty="0" err="1"/>
              <a:t>đầu</a:t>
            </a:r>
            <a:r>
              <a:rPr lang="en-US" sz="1400" b="1" dirty="0"/>
              <a:t> </a:t>
            </a:r>
            <a:r>
              <a:rPr lang="en-US" sz="1400" b="1" dirty="0" err="1"/>
              <a:t>có</a:t>
            </a:r>
            <a:r>
              <a:rPr lang="en-US" sz="1400" b="1" dirty="0"/>
              <a:t> </a:t>
            </a:r>
            <a:r>
              <a:rPr lang="en-US" sz="1400" b="1" dirty="0" err="1"/>
              <a:t>đúng</a:t>
            </a:r>
            <a:r>
              <a:rPr lang="en-US" sz="1400" b="1" dirty="0"/>
              <a:t> </a:t>
            </a:r>
            <a:r>
              <a:rPr lang="en-US" sz="1400" b="1" dirty="0" err="1"/>
              <a:t>không</a:t>
            </a:r>
            <a:r>
              <a:rPr lang="en-US" sz="1400" b="1" dirty="0"/>
              <a:t> </a:t>
            </a:r>
            <a:r>
              <a:rPr lang="en-US" sz="1400" b="1" dirty="0" err="1"/>
              <a:t>thì</a:t>
            </a:r>
            <a:r>
              <a:rPr lang="en-US" sz="1400" b="1" dirty="0"/>
              <a:t> </a:t>
            </a:r>
            <a:r>
              <a:rPr lang="en-US" sz="1400" b="1" dirty="0" err="1"/>
              <a:t>cứ</a:t>
            </a:r>
            <a:r>
              <a:rPr lang="en-US" sz="1400" b="1" dirty="0"/>
              <a:t> </a:t>
            </a:r>
            <a:r>
              <a:rPr lang="en-US" sz="1400" b="1" dirty="0" err="1"/>
              <a:t>duyệt</a:t>
            </a:r>
            <a:r>
              <a:rPr lang="en-US" sz="1400" b="1" dirty="0"/>
              <a:t> </a:t>
            </a:r>
            <a:r>
              <a:rPr lang="en-US" sz="1400" b="1" dirty="0" err="1"/>
              <a:t>InOrder</a:t>
            </a:r>
            <a:r>
              <a:rPr lang="en-US" sz="1400" b="1" dirty="0"/>
              <a:t> </a:t>
            </a:r>
            <a:r>
              <a:rPr lang="en-US" sz="1400" b="1" dirty="0" err="1"/>
              <a:t>cây</a:t>
            </a:r>
            <a:r>
              <a:rPr lang="en-US" sz="1400" b="1" dirty="0"/>
              <a:t> </a:t>
            </a:r>
            <a:r>
              <a:rPr lang="en-US" sz="1400" b="1" dirty="0" err="1"/>
              <a:t>nếu</a:t>
            </a:r>
            <a:r>
              <a:rPr lang="en-US" sz="1400" b="1" dirty="0"/>
              <a:t> </a:t>
            </a:r>
            <a:r>
              <a:rPr lang="en-US" sz="1400" b="1" dirty="0" err="1"/>
              <a:t>kết</a:t>
            </a:r>
            <a:r>
              <a:rPr lang="en-US" sz="1400" b="1" dirty="0"/>
              <a:t> </a:t>
            </a:r>
            <a:r>
              <a:rPr lang="en-US" sz="1400" b="1" dirty="0" err="1"/>
              <a:t>quả</a:t>
            </a:r>
            <a:r>
              <a:rPr lang="en-US" sz="1400" b="1" dirty="0"/>
              <a:t> ra </a:t>
            </a:r>
            <a:r>
              <a:rPr lang="en-US" sz="1400" b="1" dirty="0" err="1"/>
              <a:t>đúng</a:t>
            </a:r>
            <a:r>
              <a:rPr lang="en-US" sz="1400" b="1" dirty="0"/>
              <a:t> </a:t>
            </a:r>
            <a:r>
              <a:rPr lang="en-US" sz="1400" b="1" dirty="0" err="1"/>
              <a:t>lại</a:t>
            </a:r>
            <a:r>
              <a:rPr lang="en-US" sz="1400" b="1" dirty="0"/>
              <a:t> </a:t>
            </a:r>
            <a:r>
              <a:rPr lang="en-US" sz="1400" b="1" dirty="0" err="1"/>
              <a:t>nh</a:t>
            </a:r>
            <a:r>
              <a:rPr lang="vi-VN" sz="1400" b="1" dirty="0"/>
              <a:t>ư</a:t>
            </a:r>
            <a:r>
              <a:rPr lang="en-US" sz="1400" b="1" dirty="0"/>
              <a:t> </a:t>
            </a:r>
            <a:r>
              <a:rPr lang="en-US" sz="1400" b="1" dirty="0" err="1"/>
              <a:t>biểu</a:t>
            </a:r>
            <a:r>
              <a:rPr lang="en-US" sz="1400" b="1" dirty="0"/>
              <a:t> </a:t>
            </a:r>
            <a:r>
              <a:rPr lang="en-US" sz="1400" b="1" dirty="0" err="1"/>
              <a:t>thức</a:t>
            </a:r>
            <a:r>
              <a:rPr lang="en-US" sz="1400" b="1" dirty="0"/>
              <a:t> </a:t>
            </a:r>
            <a:r>
              <a:rPr lang="en-US" sz="1400" b="1" dirty="0" err="1"/>
              <a:t>trung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ban </a:t>
            </a:r>
            <a:r>
              <a:rPr lang="en-US" sz="1400" b="1" dirty="0" err="1"/>
              <a:t>đầu</a:t>
            </a:r>
            <a:r>
              <a:rPr lang="en-US" sz="1400" b="1" dirty="0"/>
              <a:t> </a:t>
            </a:r>
            <a:r>
              <a:rPr lang="en-US" sz="1400" b="1" dirty="0" err="1"/>
              <a:t>thì</a:t>
            </a:r>
            <a:r>
              <a:rPr lang="en-US" sz="1400" b="1" dirty="0"/>
              <a:t> </a:t>
            </a:r>
            <a:r>
              <a:rPr lang="en-US" sz="1400" b="1" dirty="0" err="1"/>
              <a:t>biểu</a:t>
            </a:r>
            <a:r>
              <a:rPr lang="en-US" sz="1400" b="1" dirty="0"/>
              <a:t> </a:t>
            </a:r>
            <a:r>
              <a:rPr lang="en-US" sz="1400" b="1" dirty="0" err="1"/>
              <a:t>thức</a:t>
            </a:r>
            <a:r>
              <a:rPr lang="en-US" sz="1400" b="1" dirty="0"/>
              <a:t> </a:t>
            </a:r>
            <a:r>
              <a:rPr lang="en-US" sz="1400" b="1" dirty="0" err="1"/>
              <a:t>hậu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</a:t>
            </a:r>
            <a:r>
              <a:rPr lang="en-US" sz="1400" b="1" dirty="0" err="1"/>
              <a:t>đó</a:t>
            </a:r>
            <a:r>
              <a:rPr lang="en-US" sz="1400" b="1" dirty="0"/>
              <a:t> </a:t>
            </a:r>
            <a:r>
              <a:rPr lang="en-US" sz="1400" b="1" dirty="0" err="1"/>
              <a:t>đã</a:t>
            </a:r>
            <a:r>
              <a:rPr lang="en-US" sz="1400" b="1" dirty="0"/>
              <a:t> </a:t>
            </a:r>
            <a:r>
              <a:rPr lang="en-US" sz="1400" b="1" dirty="0" err="1"/>
              <a:t>đúng</a:t>
            </a:r>
            <a:r>
              <a:rPr lang="en-US" sz="1400" b="1" dirty="0"/>
              <a:t>.</a:t>
            </a:r>
          </a:p>
          <a:p>
            <a:endParaRPr lang="en-US" sz="1400" dirty="0"/>
          </a:p>
          <a:p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tập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rèn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luyện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(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làm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tay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):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Xây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dựng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lên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các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cây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nhị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phân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biểu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diễn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biểu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thức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t</a:t>
            </a:r>
            <a:r>
              <a:rPr lang="vi-VN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ư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ơng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ứng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với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các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dạng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hậu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tố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đã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làm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ở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phần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tập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rèn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luyện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B</a:t>
            </a:r>
            <a:r>
              <a:rPr lang="vi-VN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ư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ớc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1283726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435554" cy="508000"/>
            <a:chOff x="789624" y="1191463"/>
            <a:chExt cx="350660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30563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Gợi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ý h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dẫn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170737"/>
            <a:ext cx="8474449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 B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r>
              <a:rPr lang="en-US" b="1" dirty="0">
                <a:solidFill>
                  <a:srgbClr val="FF0000"/>
                </a:solidFill>
              </a:rPr>
              <a:t> 3: </a:t>
            </a:r>
            <a:r>
              <a:rPr lang="en-US" b="1" dirty="0" err="1">
                <a:solidFill>
                  <a:srgbClr val="FF0000"/>
                </a:solidFill>
              </a:rPr>
              <a:t>Xử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tính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toán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phân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diễn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r>
              <a:rPr lang="en-US" b="1" dirty="0">
                <a:solidFill>
                  <a:srgbClr val="FF0000"/>
                </a:solidFill>
              </a:rPr>
              <a:t> ở b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r>
              <a:rPr lang="en-US" b="1" dirty="0">
                <a:solidFill>
                  <a:srgbClr val="FF0000"/>
                </a:solidFill>
              </a:rPr>
              <a:t> 2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ra đ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ợc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kết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quả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cuối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cùng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của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biểu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thức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1400" dirty="0"/>
          </a:p>
          <a:p>
            <a:r>
              <a:rPr lang="en-US" sz="1400" dirty="0" err="1"/>
              <a:t>Áp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phép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trữ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Node </a:t>
            </a:r>
            <a:r>
              <a:rPr lang="en-US" sz="1400" dirty="0" err="1"/>
              <a:t>giống</a:t>
            </a:r>
            <a:r>
              <a:rPr lang="en-US" sz="1400" dirty="0"/>
              <a:t> </a:t>
            </a:r>
            <a:r>
              <a:rPr lang="en-US" sz="1400" dirty="0" err="1"/>
              <a:t>nh</a:t>
            </a:r>
            <a:r>
              <a:rPr lang="vi-VN" sz="1400" dirty="0"/>
              <a:t>ư</a:t>
            </a:r>
            <a:r>
              <a:rPr lang="en-US" sz="1400" dirty="0"/>
              <a:t> </a:t>
            </a:r>
            <a:r>
              <a:rPr lang="en-US" sz="1400" dirty="0" err="1"/>
              <a:t>bài</a:t>
            </a:r>
            <a:r>
              <a:rPr lang="en-US" sz="1400" dirty="0"/>
              <a:t> </a:t>
            </a:r>
            <a:r>
              <a:rPr lang="en-US" sz="1400" dirty="0" err="1"/>
              <a:t>tập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con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tổng</a:t>
            </a:r>
            <a:r>
              <a:rPr lang="en-US" sz="1400" dirty="0"/>
              <a:t> </a:t>
            </a:r>
            <a:r>
              <a:rPr lang="en-US" sz="1400" dirty="0" err="1"/>
              <a:t>lớn</a:t>
            </a:r>
            <a:r>
              <a:rPr lang="en-US" sz="1400" dirty="0"/>
              <a:t> </a:t>
            </a:r>
            <a:r>
              <a:rPr lang="en-US" sz="1400" dirty="0" err="1"/>
              <a:t>nhất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làm</a:t>
            </a:r>
            <a:r>
              <a:rPr lang="en-US" sz="1400" dirty="0"/>
              <a:t> </a:t>
            </a:r>
            <a:r>
              <a:rPr lang="en-US" sz="1400" dirty="0" err="1"/>
              <a:t>rồi</a:t>
            </a:r>
            <a:r>
              <a:rPr lang="en-US" sz="1400" dirty="0"/>
              <a:t> </a:t>
            </a:r>
            <a:r>
              <a:rPr lang="en-US" sz="1400" dirty="0" err="1"/>
              <a:t>cuối</a:t>
            </a:r>
            <a:r>
              <a:rPr lang="en-US" sz="1400" dirty="0"/>
              <a:t>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trữ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 Node </a:t>
            </a:r>
            <a:r>
              <a:rPr lang="en-US" sz="1400" dirty="0" err="1"/>
              <a:t>gốc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</a:t>
            </a:r>
            <a:r>
              <a:rPr lang="en-US" sz="1400" dirty="0" err="1"/>
              <a:t>cuối</a:t>
            </a:r>
            <a:r>
              <a:rPr lang="en-US" sz="1400" dirty="0"/>
              <a:t>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node </a:t>
            </a:r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xét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ph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pháp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(LRN):</a:t>
            </a:r>
          </a:p>
          <a:p>
            <a:r>
              <a:rPr lang="en-US" sz="1400" dirty="0"/>
              <a:t>	+ </a:t>
            </a:r>
            <a:r>
              <a:rPr lang="en-US" sz="1400" dirty="0" err="1"/>
              <a:t>Nếu</a:t>
            </a:r>
            <a:r>
              <a:rPr lang="en-US" sz="1400" dirty="0"/>
              <a:t> node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=&gt;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node </a:t>
            </a:r>
            <a:r>
              <a:rPr lang="en-US" sz="1400" dirty="0" err="1"/>
              <a:t>đó</a:t>
            </a:r>
            <a:endParaRPr lang="en-US" sz="1400" dirty="0"/>
          </a:p>
          <a:p>
            <a:r>
              <a:rPr lang="en-US" sz="1400" dirty="0"/>
              <a:t>	+ </a:t>
            </a:r>
            <a:r>
              <a:rPr lang="en-US" sz="1400" dirty="0" err="1"/>
              <a:t>Nếu</a:t>
            </a:r>
            <a:r>
              <a:rPr lang="en-US" sz="1400" dirty="0"/>
              <a:t> node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=&gt; </a:t>
            </a:r>
            <a:r>
              <a:rPr lang="en-US" sz="1400" dirty="0" err="1"/>
              <a:t>lấy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con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 </a:t>
            </a:r>
            <a:r>
              <a:rPr lang="en-US" sz="1400" dirty="0" err="1"/>
              <a:t>thao</a:t>
            </a:r>
            <a:r>
              <a:rPr lang="en-US" sz="1400" dirty="0"/>
              <a:t> </a:t>
            </a:r>
            <a:r>
              <a:rPr lang="en-US" sz="1400" dirty="0" err="1"/>
              <a:t>tác</a:t>
            </a:r>
            <a:r>
              <a:rPr lang="en-US" sz="1400" dirty="0"/>
              <a:t> </a:t>
            </a:r>
            <a:r>
              <a:rPr lang="en-US" sz="1400" dirty="0" err="1"/>
              <a:t>đúng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nguyên</a:t>
            </a:r>
            <a:r>
              <a:rPr lang="en-US" sz="1400" dirty="0"/>
              <a:t> </a:t>
            </a:r>
            <a:r>
              <a:rPr lang="en-US" sz="1400" dirty="0" err="1"/>
              <a:t>tắc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con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. Sau </a:t>
            </a:r>
            <a:r>
              <a:rPr lang="en-US" sz="1400" dirty="0" err="1"/>
              <a:t>đó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node </a:t>
            </a:r>
            <a:r>
              <a:rPr lang="en-US" sz="1400" dirty="0" err="1"/>
              <a:t>toán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hiện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r>
              <a:rPr lang="en-US" sz="1400" dirty="0"/>
              <a:t>Sau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xong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node </a:t>
            </a:r>
            <a:r>
              <a:rPr lang="en-US" sz="1400" dirty="0" err="1"/>
              <a:t>gốc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toàn</a:t>
            </a:r>
            <a:r>
              <a:rPr lang="en-US" sz="1400" dirty="0"/>
              <a:t> </a:t>
            </a:r>
            <a:r>
              <a:rPr lang="en-US" sz="1400" dirty="0" err="1"/>
              <a:t>bộ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tập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rèn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luyện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(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làm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tay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):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Chạy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tay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các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phép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xử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lý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tính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toán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ứng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với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các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cây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nhị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phân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biểu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diễn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biểu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thức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đã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làm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ở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phần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bài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tập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rèn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luyện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B</a:t>
            </a:r>
            <a:r>
              <a:rPr lang="vi-VN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ư</a:t>
            </a:r>
            <a:r>
              <a:rPr lang="en-US" sz="14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ớc</a:t>
            </a:r>
            <a:r>
              <a:rPr lang="en-US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327958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795592" cy="508000"/>
            <a:chOff x="789624" y="1191463"/>
            <a:chExt cx="3676403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475427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Triển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khai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lên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539552" y="1700808"/>
            <a:ext cx="847444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Sau </a:t>
            </a:r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đã</a:t>
            </a:r>
            <a:r>
              <a:rPr lang="en-US" b="1" dirty="0"/>
              <a:t> </a:t>
            </a:r>
            <a:r>
              <a:rPr lang="en-US" b="1" dirty="0" err="1"/>
              <a:t>nắm</a:t>
            </a:r>
            <a:r>
              <a:rPr lang="en-US" b="1" dirty="0"/>
              <a:t> </a:t>
            </a:r>
            <a:r>
              <a:rPr lang="en-US" b="1" dirty="0" err="1"/>
              <a:t>rõ</a:t>
            </a:r>
            <a:r>
              <a:rPr lang="en-US" b="1" dirty="0"/>
              <a:t> </a:t>
            </a:r>
            <a:r>
              <a:rPr lang="en-US" b="1" dirty="0" err="1"/>
              <a:t>về</a:t>
            </a:r>
            <a:r>
              <a:rPr lang="en-US" b="1" dirty="0"/>
              <a:t> </a:t>
            </a:r>
            <a:r>
              <a:rPr lang="en-US" b="1" dirty="0" err="1"/>
              <a:t>mặt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 </a:t>
            </a:r>
            <a:r>
              <a:rPr lang="en-US" b="1" dirty="0" err="1"/>
              <a:t>thuyết</a:t>
            </a:r>
            <a:r>
              <a:rPr lang="en-US" b="1" dirty="0"/>
              <a:t> </a:t>
            </a:r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xử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, </a:t>
            </a:r>
            <a:r>
              <a:rPr lang="en-US" b="1" dirty="0" err="1"/>
              <a:t>giờ</a:t>
            </a:r>
            <a:r>
              <a:rPr lang="en-US" b="1" dirty="0"/>
              <a:t> </a:t>
            </a:r>
            <a:r>
              <a:rPr lang="en-US" b="1" dirty="0" err="1"/>
              <a:t>thì</a:t>
            </a:r>
            <a:r>
              <a:rPr lang="en-US" b="1" dirty="0"/>
              <a:t> </a:t>
            </a:r>
            <a:r>
              <a:rPr lang="en-US" b="1" dirty="0" err="1"/>
              <a:t>Bạn</a:t>
            </a:r>
            <a:r>
              <a:rPr lang="en-US" b="1" dirty="0"/>
              <a:t> </a:t>
            </a:r>
            <a:r>
              <a:rPr lang="en-US" b="1" dirty="0" err="1"/>
              <a:t>hãy</a:t>
            </a:r>
            <a:r>
              <a:rPr lang="en-US" b="1" dirty="0"/>
              <a:t> </a:t>
            </a:r>
            <a:r>
              <a:rPr lang="en-US" b="1" dirty="0" err="1"/>
              <a:t>đem</a:t>
            </a:r>
            <a:r>
              <a:rPr lang="en-US" b="1" dirty="0"/>
              <a:t> </a:t>
            </a:r>
            <a:r>
              <a:rPr lang="en-US" b="1" dirty="0" err="1"/>
              <a:t>tất</a:t>
            </a:r>
            <a:r>
              <a:rPr lang="en-US" b="1" dirty="0"/>
              <a:t> </a:t>
            </a:r>
            <a:r>
              <a:rPr lang="en-US" b="1" dirty="0" err="1"/>
              <a:t>cả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kiến</a:t>
            </a:r>
            <a:r>
              <a:rPr lang="en-US" b="1" dirty="0"/>
              <a:t> </a:t>
            </a:r>
            <a:r>
              <a:rPr lang="en-US" b="1" dirty="0" err="1"/>
              <a:t>thức</a:t>
            </a:r>
            <a:r>
              <a:rPr lang="en-US" b="1" dirty="0"/>
              <a:t> </a:t>
            </a:r>
            <a:r>
              <a:rPr lang="en-US" b="1" dirty="0" err="1"/>
              <a:t>đó</a:t>
            </a:r>
            <a:r>
              <a:rPr lang="en-US" b="1" dirty="0"/>
              <a:t> </a:t>
            </a:r>
            <a:r>
              <a:rPr lang="en-US" b="1" dirty="0" err="1"/>
              <a:t>vận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để</a:t>
            </a:r>
            <a:r>
              <a:rPr lang="en-US" b="1" dirty="0"/>
              <a:t> </a:t>
            </a:r>
            <a:r>
              <a:rPr lang="en-US" b="1" dirty="0" err="1"/>
              <a:t>làm</a:t>
            </a:r>
            <a:r>
              <a:rPr lang="en-US" b="1" dirty="0"/>
              <a:t> ra 1 </a:t>
            </a:r>
            <a:r>
              <a:rPr lang="en-US" b="1" dirty="0" err="1"/>
              <a:t>ch</a:t>
            </a:r>
            <a:r>
              <a:rPr lang="vi-VN" b="1" dirty="0"/>
              <a:t>ư</a:t>
            </a:r>
            <a:r>
              <a:rPr lang="en-US" b="1" dirty="0" err="1"/>
              <a:t>ơng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xử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 </a:t>
            </a:r>
            <a:r>
              <a:rPr lang="en-US" b="1" dirty="0" err="1"/>
              <a:t>tính</a:t>
            </a:r>
            <a:r>
              <a:rPr lang="en-US" b="1" dirty="0"/>
              <a:t> </a:t>
            </a:r>
            <a:r>
              <a:rPr lang="en-US" b="1" dirty="0" err="1"/>
              <a:t>toán</a:t>
            </a:r>
            <a:r>
              <a:rPr lang="en-US" b="1" dirty="0"/>
              <a:t> </a:t>
            </a:r>
            <a:r>
              <a:rPr lang="en-US" b="1" dirty="0" err="1"/>
              <a:t>giá</a:t>
            </a:r>
            <a:r>
              <a:rPr lang="en-US" b="1" dirty="0"/>
              <a:t> </a:t>
            </a:r>
            <a:r>
              <a:rPr lang="en-US" b="1" dirty="0" err="1"/>
              <a:t>trị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biểu</a:t>
            </a:r>
            <a:r>
              <a:rPr lang="en-US" b="1" dirty="0"/>
              <a:t> </a:t>
            </a:r>
            <a:r>
              <a:rPr lang="en-US" b="1" dirty="0" err="1"/>
              <a:t>thức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Input </a:t>
            </a:r>
            <a:r>
              <a:rPr lang="en-US" b="1" dirty="0" err="1"/>
              <a:t>đầu</a:t>
            </a:r>
            <a:r>
              <a:rPr lang="en-US" b="1" dirty="0"/>
              <a:t> </a:t>
            </a:r>
            <a:r>
              <a:rPr lang="en-US" b="1" dirty="0" err="1"/>
              <a:t>vào</a:t>
            </a:r>
            <a:r>
              <a:rPr lang="en-US" b="1" dirty="0"/>
              <a:t>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biểu</a:t>
            </a:r>
            <a:r>
              <a:rPr lang="en-US" b="1" dirty="0"/>
              <a:t> </a:t>
            </a:r>
            <a:r>
              <a:rPr lang="en-US" b="1" dirty="0" err="1"/>
              <a:t>thức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Output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. </a:t>
            </a:r>
            <a:r>
              <a:rPr lang="en-US" b="1" dirty="0" err="1"/>
              <a:t>Cố</a:t>
            </a:r>
            <a:r>
              <a:rPr lang="en-US" b="1" dirty="0"/>
              <a:t> </a:t>
            </a:r>
            <a:r>
              <a:rPr lang="en-US" b="1" dirty="0" err="1"/>
              <a:t>lên</a:t>
            </a:r>
            <a:r>
              <a:rPr lang="en-US" b="1" dirty="0"/>
              <a:t> </a:t>
            </a:r>
            <a:r>
              <a:rPr lang="en-US" b="1" dirty="0" err="1"/>
              <a:t>nào</a:t>
            </a:r>
            <a:r>
              <a:rPr lang="en-US" b="1" dirty="0"/>
              <a:t>!!!</a:t>
            </a:r>
          </a:p>
          <a:p>
            <a:endParaRPr lang="en-US" sz="1400" b="1" dirty="0">
              <a:highlight>
                <a:srgbClr val="FFFF00"/>
              </a:highlight>
            </a:endParaRPr>
          </a:p>
          <a:p>
            <a:r>
              <a:rPr lang="en-US" sz="1400" b="1" dirty="0">
                <a:highlight>
                  <a:srgbClr val="FFFF00"/>
                </a:highlight>
              </a:rPr>
              <a:t>P/s: </a:t>
            </a:r>
            <a:r>
              <a:rPr lang="en-US" sz="1400" b="1" dirty="0" err="1">
                <a:highlight>
                  <a:srgbClr val="FFFF00"/>
                </a:highlight>
              </a:rPr>
              <a:t>Xem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trang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tiếp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theo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có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thêm</a:t>
            </a:r>
            <a:r>
              <a:rPr lang="en-US" sz="1400" b="1" dirty="0">
                <a:highlight>
                  <a:srgbClr val="FFFF00"/>
                </a:highlight>
              </a:rPr>
              <a:t> 1 </a:t>
            </a:r>
            <a:r>
              <a:rPr lang="en-US" sz="1400" b="1" dirty="0" err="1">
                <a:highlight>
                  <a:srgbClr val="FFFF00"/>
                </a:highlight>
              </a:rPr>
              <a:t>số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thử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thách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nâng</a:t>
            </a:r>
            <a:r>
              <a:rPr lang="en-US" sz="1400" b="1" dirty="0">
                <a:highlight>
                  <a:srgbClr val="FFFF00"/>
                </a:highlight>
              </a:rPr>
              <a:t> </a:t>
            </a:r>
            <a:r>
              <a:rPr lang="en-US" sz="1400" b="1" dirty="0" err="1">
                <a:highlight>
                  <a:srgbClr val="FFFF00"/>
                </a:highlight>
              </a:rPr>
              <a:t>cao</a:t>
            </a:r>
            <a:r>
              <a:rPr lang="en-US" sz="1400" b="1" dirty="0">
                <a:highlight>
                  <a:srgbClr val="FFFF00"/>
                </a:highlight>
              </a:rPr>
              <a:t> h</a:t>
            </a:r>
            <a:r>
              <a:rPr lang="vi-VN" sz="1400" b="1" dirty="0">
                <a:highlight>
                  <a:srgbClr val="FFFF00"/>
                </a:highlight>
              </a:rPr>
              <a:t>ơ</a:t>
            </a:r>
            <a:r>
              <a:rPr lang="en-US" sz="1400" b="1" dirty="0">
                <a:highlight>
                  <a:srgbClr val="FFFF00"/>
                </a:highlight>
              </a:rPr>
              <a:t>n …</a:t>
            </a:r>
          </a:p>
        </p:txBody>
      </p:sp>
    </p:spTree>
    <p:extLst>
      <p:ext uri="{BB962C8B-B14F-4D97-AF65-F5344CB8AC3E}">
        <p14:creationId xmlns:p14="http://schemas.microsoft.com/office/powerpoint/2010/main" val="250623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 bwMode="auto">
          <a:xfrm>
            <a:off x="134144" y="548680"/>
            <a:ext cx="8875712" cy="508000"/>
            <a:chOff x="789624" y="1191463"/>
            <a:chExt cx="4620576" cy="508000"/>
          </a:xfrm>
        </p:grpSpPr>
        <p:sp>
          <p:nvSpPr>
            <p:cNvPr id="5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00" b="1" dirty="0">
                  <a:latin typeface="Cambria"/>
                </a:rPr>
                <a:t>  NHỮNG NỘI DUNG LỚN SẼ HỌC TRONG CH</a:t>
              </a:r>
              <a:r>
                <a:rPr lang="vi-VN" sz="2200" b="1" dirty="0">
                  <a:latin typeface="Cambria"/>
                </a:rPr>
                <a:t>Ư</a:t>
              </a:r>
              <a:r>
                <a:rPr lang="en-US" sz="2200" b="1" dirty="0">
                  <a:latin typeface="Cambria"/>
                </a:rPr>
                <a:t>ƠNG CẤU TRÚC CÂY</a:t>
              </a:r>
              <a:endParaRPr lang="en-US" sz="2200" b="1" i="0" u="none" strike="noStrike" cap="none" spc="0" dirty="0">
                <a:ln>
                  <a:noFill/>
                </a:ln>
                <a:solidFill>
                  <a:srgbClr val="000000"/>
                </a:solidFill>
                <a:latin typeface="Cambria"/>
              </a:endParaRPr>
            </a:p>
          </p:txBody>
        </p:sp>
        <p:grpSp>
          <p:nvGrpSpPr>
            <p:cNvPr id="6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7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0" name="Content Placeholder 2"/>
          <p:cNvSpPr>
            <a:spLocks/>
          </p:cNvSpPr>
          <p:nvPr/>
        </p:nvSpPr>
        <p:spPr bwMode="auto">
          <a:xfrm>
            <a:off x="76200" y="1170737"/>
            <a:ext cx="8991600" cy="530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Wingdings"/>
              <a:buChar char="v"/>
              <a:defRPr sz="3200" b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742950" indent="-28575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Wingdings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>
              <a:spcBef>
                <a:spcPts val="0"/>
              </a:spcBef>
              <a:spcAft>
                <a:spcPts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>
              <a:spcBef>
                <a:spcPts val="0"/>
              </a:spcBef>
              <a:spcAft>
                <a:spcPts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(Tree)</a:t>
            </a: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(Binary Tree)</a:t>
            </a: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(Binary Search Tree)</a:t>
            </a: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AVL, AA,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(AVL Tree, AA Tree, Red-Black Tree)</a:t>
            </a: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B-Tree (Balanced Tree)</a:t>
            </a: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Font typeface="Wingdings"/>
              <a:buChar char="v"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slide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C/C++”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”?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nữa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nhọc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sẵn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cực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xài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C5C5"/>
              </a:buClr>
              <a:buSzTx/>
              <a:buNone/>
              <a:defRPr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 indent="-342900">
              <a:buClr>
                <a:srgbClr val="3DC5C5"/>
              </a:buClr>
              <a:buFont typeface="Wingdings"/>
              <a:buChar char="v"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>
              <a:buClr>
                <a:srgbClr val="3DC5C5"/>
              </a:buClr>
              <a:buNone/>
              <a:defRPr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93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859489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Thử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thách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18042" y="812800"/>
            <a:ext cx="847444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b="1" dirty="0" err="1">
                <a:solidFill>
                  <a:srgbClr val="FF0000"/>
                </a:solidFill>
              </a:rPr>
              <a:t>Xây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dựng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thêm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tính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năng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nâng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cao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1/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: 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lũy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(^) </a:t>
            </a:r>
            <a:r>
              <a:rPr lang="en-US" dirty="0" err="1"/>
              <a:t>vd</a:t>
            </a:r>
            <a:r>
              <a:rPr lang="en-US" dirty="0"/>
              <a:t>: 2 ^ 3 = 8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tuyệt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(abs) </a:t>
            </a:r>
            <a:r>
              <a:rPr lang="en-US" dirty="0" err="1"/>
              <a:t>vd</a:t>
            </a:r>
            <a:r>
              <a:rPr lang="en-US" dirty="0"/>
              <a:t>: abs(-4) = 4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(sqrt) </a:t>
            </a:r>
            <a:r>
              <a:rPr lang="en-US" dirty="0" err="1"/>
              <a:t>vd</a:t>
            </a:r>
            <a:r>
              <a:rPr lang="en-US" dirty="0"/>
              <a:t>: sqrt(4) = 2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Tính</a:t>
            </a:r>
            <a:r>
              <a:rPr lang="en-US" dirty="0"/>
              <a:t> sin, cos, tan </a:t>
            </a:r>
            <a:r>
              <a:rPr lang="en-US" dirty="0" err="1"/>
              <a:t>vd</a:t>
            </a:r>
            <a:r>
              <a:rPr lang="en-US" dirty="0"/>
              <a:t>: sin(0) = 0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n (</a:t>
            </a:r>
            <a:r>
              <a:rPr lang="en-US" dirty="0" err="1"/>
              <a:t>sqrtn</a:t>
            </a:r>
            <a:r>
              <a:rPr lang="en-US" dirty="0"/>
              <a:t>) </a:t>
            </a:r>
            <a:r>
              <a:rPr lang="en-US" dirty="0" err="1"/>
              <a:t>vd</a:t>
            </a:r>
            <a:r>
              <a:rPr lang="en-US" dirty="0"/>
              <a:t>: </a:t>
            </a:r>
            <a:r>
              <a:rPr lang="en-US" dirty="0" err="1"/>
              <a:t>sqrtn</a:t>
            </a:r>
            <a:r>
              <a:rPr lang="en-US" dirty="0"/>
              <a:t>(2, 16) = 4 //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2 </a:t>
            </a:r>
            <a:r>
              <a:rPr lang="en-US" dirty="0" err="1"/>
              <a:t>của</a:t>
            </a:r>
            <a:r>
              <a:rPr lang="en-US" dirty="0"/>
              <a:t> 16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logarit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10 (log) </a:t>
            </a:r>
            <a:r>
              <a:rPr lang="en-US" dirty="0" err="1"/>
              <a:t>vd</a:t>
            </a:r>
            <a:r>
              <a:rPr lang="en-US" dirty="0"/>
              <a:t>: log(100) = 2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logarit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n (</a:t>
            </a:r>
            <a:r>
              <a:rPr lang="en-US" dirty="0" err="1"/>
              <a:t>logn</a:t>
            </a:r>
            <a:r>
              <a:rPr lang="en-US" dirty="0"/>
              <a:t>) </a:t>
            </a:r>
            <a:r>
              <a:rPr lang="en-US" dirty="0" err="1"/>
              <a:t>vd</a:t>
            </a:r>
            <a:r>
              <a:rPr lang="en-US" dirty="0"/>
              <a:t>: </a:t>
            </a:r>
            <a:r>
              <a:rPr lang="en-US" dirty="0" err="1"/>
              <a:t>logn</a:t>
            </a:r>
            <a:r>
              <a:rPr lang="en-US" dirty="0"/>
              <a:t>(10, 100) = 2 // </a:t>
            </a:r>
            <a:r>
              <a:rPr lang="en-US" dirty="0" err="1"/>
              <a:t>logarit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10 </a:t>
            </a:r>
            <a:r>
              <a:rPr lang="en-US" dirty="0" err="1"/>
              <a:t>của</a:t>
            </a:r>
            <a:r>
              <a:rPr lang="en-US" dirty="0"/>
              <a:t> 100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giai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(!) </a:t>
            </a:r>
            <a:r>
              <a:rPr lang="en-US" dirty="0" err="1"/>
              <a:t>vd</a:t>
            </a:r>
            <a:r>
              <a:rPr lang="en-US" dirty="0"/>
              <a:t>: 3! = 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8532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859489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Thử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thách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269425" y="1066800"/>
            <a:ext cx="8474449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 err="1">
                <a:solidFill>
                  <a:srgbClr val="FF0000"/>
                </a:solidFill>
              </a:rPr>
              <a:t>Xây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dựng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thêm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tính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năng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nâng</a:t>
            </a:r>
            <a:r>
              <a:rPr lang="en-US" sz="1350" b="1" dirty="0">
                <a:solidFill>
                  <a:srgbClr val="FF0000"/>
                </a:solidFill>
              </a:rPr>
              <a:t> </a:t>
            </a:r>
            <a:r>
              <a:rPr lang="en-US" sz="1350" b="1" dirty="0" err="1">
                <a:solidFill>
                  <a:srgbClr val="FF0000"/>
                </a:solidFill>
              </a:rPr>
              <a:t>cao</a:t>
            </a:r>
            <a:endParaRPr lang="en-US" sz="1350" dirty="0"/>
          </a:p>
          <a:p>
            <a:r>
              <a:rPr lang="en-US" sz="1350" dirty="0"/>
              <a:t>2/ </a:t>
            </a:r>
            <a:r>
              <a:rPr lang="en-US" sz="1350" dirty="0" err="1"/>
              <a:t>Thay</a:t>
            </a:r>
            <a:r>
              <a:rPr lang="en-US" sz="1350" dirty="0"/>
              <a:t> </a:t>
            </a:r>
            <a:r>
              <a:rPr lang="en-US" sz="1350" dirty="0" err="1"/>
              <a:t>vì</a:t>
            </a:r>
            <a:r>
              <a:rPr lang="en-US" sz="1350" dirty="0"/>
              <a:t> </a:t>
            </a:r>
            <a:r>
              <a:rPr lang="en-US" sz="1350" dirty="0" err="1"/>
              <a:t>chỉ</a:t>
            </a:r>
            <a:r>
              <a:rPr lang="en-US" sz="1350" dirty="0"/>
              <a:t> </a:t>
            </a:r>
            <a:r>
              <a:rPr lang="en-US" sz="1350" dirty="0" err="1"/>
              <a:t>xuất</a:t>
            </a:r>
            <a:r>
              <a:rPr lang="en-US" sz="1350" dirty="0"/>
              <a:t> </a:t>
            </a:r>
            <a:r>
              <a:rPr lang="en-US" sz="1350" dirty="0" err="1"/>
              <a:t>kết</a:t>
            </a:r>
            <a:r>
              <a:rPr lang="en-US" sz="1350" dirty="0"/>
              <a:t> </a:t>
            </a:r>
            <a:r>
              <a:rPr lang="en-US" sz="1350" dirty="0" err="1"/>
              <a:t>quả</a:t>
            </a:r>
            <a:r>
              <a:rPr lang="en-US" sz="1350" dirty="0"/>
              <a:t> </a:t>
            </a:r>
            <a:r>
              <a:rPr lang="en-US" sz="1350" dirty="0" err="1"/>
              <a:t>cuối</a:t>
            </a:r>
            <a:r>
              <a:rPr lang="en-US" sz="1350" dirty="0"/>
              <a:t> </a:t>
            </a:r>
            <a:r>
              <a:rPr lang="en-US" sz="1350" dirty="0" err="1"/>
              <a:t>cùng</a:t>
            </a:r>
            <a:r>
              <a:rPr lang="en-US" sz="1350" dirty="0"/>
              <a:t> </a:t>
            </a:r>
            <a:r>
              <a:rPr lang="en-US" sz="1350" dirty="0" err="1"/>
              <a:t>hãy</a:t>
            </a:r>
            <a:r>
              <a:rPr lang="en-US" sz="1350" dirty="0"/>
              <a:t> </a:t>
            </a:r>
            <a:r>
              <a:rPr lang="en-US" sz="1350" dirty="0" err="1"/>
              <a:t>cải</a:t>
            </a:r>
            <a:r>
              <a:rPr lang="en-US" sz="1350" dirty="0"/>
              <a:t> </a:t>
            </a:r>
            <a:r>
              <a:rPr lang="en-US" sz="1350" dirty="0" err="1"/>
              <a:t>tiến</a:t>
            </a:r>
            <a:r>
              <a:rPr lang="en-US" sz="1350" dirty="0"/>
              <a:t> </a:t>
            </a:r>
            <a:r>
              <a:rPr lang="en-US" sz="1350" dirty="0" err="1"/>
              <a:t>ch</a:t>
            </a:r>
            <a:r>
              <a:rPr lang="vi-VN" sz="1350" dirty="0"/>
              <a:t>ư</a:t>
            </a:r>
            <a:r>
              <a:rPr lang="en-US" sz="1350" dirty="0" err="1"/>
              <a:t>ơng</a:t>
            </a:r>
            <a:r>
              <a:rPr lang="en-US" sz="1350" dirty="0"/>
              <a:t> </a:t>
            </a:r>
            <a:r>
              <a:rPr lang="en-US" sz="1350" dirty="0" err="1"/>
              <a:t>trình</a:t>
            </a:r>
            <a:r>
              <a:rPr lang="en-US" sz="1350" dirty="0"/>
              <a:t> </a:t>
            </a:r>
            <a:r>
              <a:rPr lang="en-US" sz="1350" dirty="0" err="1"/>
              <a:t>để</a:t>
            </a:r>
            <a:r>
              <a:rPr lang="en-US" sz="1350" dirty="0"/>
              <a:t> </a:t>
            </a:r>
            <a:r>
              <a:rPr lang="en-US" sz="1350" dirty="0" err="1"/>
              <a:t>có</a:t>
            </a:r>
            <a:r>
              <a:rPr lang="en-US" sz="1350" dirty="0"/>
              <a:t> </a:t>
            </a:r>
            <a:r>
              <a:rPr lang="en-US" sz="1350" dirty="0" err="1"/>
              <a:t>thể</a:t>
            </a:r>
            <a:r>
              <a:rPr lang="en-US" sz="1350" dirty="0"/>
              <a:t> </a:t>
            </a:r>
            <a:r>
              <a:rPr lang="en-US" sz="1350" dirty="0" err="1"/>
              <a:t>xuất</a:t>
            </a:r>
            <a:r>
              <a:rPr lang="en-US" sz="1350" dirty="0"/>
              <a:t> </a:t>
            </a:r>
            <a:r>
              <a:rPr lang="en-US" sz="1350" dirty="0" err="1"/>
              <a:t>kết</a:t>
            </a:r>
            <a:r>
              <a:rPr lang="en-US" sz="1350" dirty="0"/>
              <a:t> </a:t>
            </a:r>
            <a:r>
              <a:rPr lang="en-US" sz="1350" dirty="0" err="1"/>
              <a:t>quả</a:t>
            </a:r>
            <a:r>
              <a:rPr lang="en-US" sz="1350" dirty="0"/>
              <a:t> </a:t>
            </a:r>
            <a:r>
              <a:rPr lang="en-US" sz="1350" dirty="0" err="1"/>
              <a:t>của</a:t>
            </a:r>
            <a:r>
              <a:rPr lang="en-US" sz="1350" dirty="0"/>
              <a:t> </a:t>
            </a:r>
            <a:r>
              <a:rPr lang="en-US" sz="1350" dirty="0" err="1"/>
              <a:t>từng</a:t>
            </a:r>
            <a:r>
              <a:rPr lang="en-US" sz="1350" dirty="0"/>
              <a:t> 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</a:t>
            </a:r>
            <a:r>
              <a:rPr lang="en-US" sz="1350" dirty="0" err="1"/>
              <a:t>tính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giống</a:t>
            </a:r>
            <a:r>
              <a:rPr lang="en-US" sz="1350" dirty="0"/>
              <a:t> </a:t>
            </a:r>
            <a:r>
              <a:rPr lang="en-US" sz="1350" dirty="0" err="1"/>
              <a:t>nh</a:t>
            </a:r>
            <a:r>
              <a:rPr lang="vi-VN" sz="1350" dirty="0"/>
              <a:t>ư</a:t>
            </a:r>
            <a:r>
              <a:rPr lang="en-US" sz="1350" dirty="0"/>
              <a:t> </a:t>
            </a:r>
            <a:r>
              <a:rPr lang="en-US" sz="1350" dirty="0" err="1"/>
              <a:t>đang</a:t>
            </a:r>
            <a:r>
              <a:rPr lang="en-US" sz="1350" dirty="0"/>
              <a:t> </a:t>
            </a:r>
            <a:r>
              <a:rPr lang="en-US" sz="1350" dirty="0" err="1"/>
              <a:t>dạy</a:t>
            </a:r>
            <a:r>
              <a:rPr lang="en-US" sz="1350" dirty="0"/>
              <a:t> </a:t>
            </a:r>
            <a:r>
              <a:rPr lang="en-US" sz="1350" dirty="0" err="1"/>
              <a:t>cho</a:t>
            </a:r>
            <a:r>
              <a:rPr lang="en-US" sz="1350" dirty="0"/>
              <a:t> </a:t>
            </a:r>
            <a:r>
              <a:rPr lang="en-US" sz="1350" dirty="0" err="1"/>
              <a:t>học</a:t>
            </a:r>
            <a:r>
              <a:rPr lang="en-US" sz="1350" dirty="0"/>
              <a:t> </a:t>
            </a:r>
            <a:r>
              <a:rPr lang="en-US" sz="1350" dirty="0" err="1"/>
              <a:t>sinh</a:t>
            </a:r>
            <a:r>
              <a:rPr lang="en-US" sz="1350" dirty="0"/>
              <a:t> </a:t>
            </a:r>
            <a:r>
              <a:rPr lang="en-US" sz="1350" dirty="0" err="1"/>
              <a:t>học</a:t>
            </a:r>
            <a:r>
              <a:rPr lang="en-US" sz="1350" dirty="0"/>
              <a:t> </a:t>
            </a:r>
            <a:r>
              <a:rPr lang="en-US" sz="1350" dirty="0" err="1"/>
              <a:t>cách</a:t>
            </a:r>
            <a:r>
              <a:rPr lang="en-US" sz="1350" dirty="0"/>
              <a:t> </a:t>
            </a:r>
            <a:r>
              <a:rPr lang="en-US" sz="1350" dirty="0" err="1"/>
              <a:t>giải</a:t>
            </a:r>
            <a:r>
              <a:rPr lang="en-US" sz="1350" dirty="0"/>
              <a:t> </a:t>
            </a:r>
            <a:r>
              <a:rPr lang="en-US" sz="1350" dirty="0" err="1"/>
              <a:t>bài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từng</a:t>
            </a:r>
            <a:r>
              <a:rPr lang="en-US" sz="1350" dirty="0"/>
              <a:t> 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. Ở </a:t>
            </a:r>
            <a:r>
              <a:rPr lang="en-US" sz="1350" dirty="0" err="1"/>
              <a:t>mỗi</a:t>
            </a:r>
            <a:r>
              <a:rPr lang="en-US" sz="1350" dirty="0"/>
              <a:t> 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</a:t>
            </a:r>
            <a:r>
              <a:rPr lang="en-US" sz="1350" dirty="0" err="1"/>
              <a:t>tính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tô</a:t>
            </a:r>
            <a:r>
              <a:rPr lang="en-US" sz="1350" dirty="0"/>
              <a:t> </a:t>
            </a:r>
            <a:r>
              <a:rPr lang="en-US" sz="1350" dirty="0" err="1"/>
              <a:t>màu</a:t>
            </a:r>
            <a:r>
              <a:rPr lang="en-US" sz="1350" dirty="0"/>
              <a:t> </a:t>
            </a:r>
            <a:r>
              <a:rPr lang="en-US" sz="1350" dirty="0" err="1"/>
              <a:t>cụ</a:t>
            </a:r>
            <a:r>
              <a:rPr lang="en-US" sz="1350" dirty="0"/>
              <a:t> </a:t>
            </a:r>
            <a:r>
              <a:rPr lang="en-US" sz="1350" dirty="0" err="1"/>
              <a:t>thể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tính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làm</a:t>
            </a:r>
            <a:r>
              <a:rPr lang="en-US" sz="1350" dirty="0"/>
              <a:t> ở 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</a:t>
            </a:r>
            <a:r>
              <a:rPr lang="en-US" sz="1350" dirty="0" err="1"/>
              <a:t>đó</a:t>
            </a:r>
            <a:r>
              <a:rPr lang="en-US" sz="1350" dirty="0"/>
              <a:t> </a:t>
            </a:r>
            <a:r>
              <a:rPr lang="en-US" sz="1350" dirty="0" err="1"/>
              <a:t>để</a:t>
            </a:r>
            <a:r>
              <a:rPr lang="en-US" sz="1350" dirty="0"/>
              <a:t> đ</a:t>
            </a:r>
            <a:r>
              <a:rPr lang="vi-VN" sz="1350" dirty="0"/>
              <a:t>ư</a:t>
            </a:r>
            <a:r>
              <a:rPr lang="en-US" sz="1350" dirty="0" err="1"/>
              <a:t>ợc</a:t>
            </a:r>
            <a:r>
              <a:rPr lang="en-US" sz="1350" dirty="0"/>
              <a:t> </a:t>
            </a:r>
            <a:r>
              <a:rPr lang="en-US" sz="1350" dirty="0" err="1"/>
              <a:t>rõ</a:t>
            </a:r>
            <a:r>
              <a:rPr lang="en-US" sz="1350" dirty="0"/>
              <a:t> </a:t>
            </a:r>
            <a:r>
              <a:rPr lang="en-US" sz="1350" dirty="0" err="1"/>
              <a:t>Vd</a:t>
            </a:r>
            <a:r>
              <a:rPr lang="en-US" sz="1350" dirty="0"/>
              <a:t>: </a:t>
            </a:r>
            <a:r>
              <a:rPr lang="en-US" sz="1350" dirty="0" err="1"/>
              <a:t>Tính</a:t>
            </a:r>
            <a:r>
              <a:rPr lang="en-US" sz="1350" dirty="0"/>
              <a:t> </a:t>
            </a:r>
            <a:r>
              <a:rPr lang="en-US" sz="1350" dirty="0" err="1"/>
              <a:t>biểu</a:t>
            </a:r>
            <a:r>
              <a:rPr lang="en-US" sz="1350" dirty="0"/>
              <a:t> </a:t>
            </a:r>
            <a:r>
              <a:rPr lang="en-US" sz="1350" dirty="0" err="1"/>
              <a:t>thức</a:t>
            </a:r>
            <a:r>
              <a:rPr lang="en-US" sz="1350" dirty="0"/>
              <a:t> (2 * (3 + 4) – 4) / 5 + 2 =&gt; </a:t>
            </a:r>
            <a:r>
              <a:rPr lang="en-US" sz="1350" dirty="0" err="1"/>
              <a:t>trình</a:t>
            </a:r>
            <a:r>
              <a:rPr lang="en-US" sz="1350" dirty="0"/>
              <a:t> </a:t>
            </a:r>
            <a:r>
              <a:rPr lang="en-US" sz="1350" dirty="0" err="1"/>
              <a:t>bày</a:t>
            </a:r>
            <a:r>
              <a:rPr lang="en-US" sz="1350" dirty="0"/>
              <a:t> </a:t>
            </a:r>
            <a:r>
              <a:rPr lang="en-US" sz="1350" dirty="0" err="1"/>
              <a:t>kết</a:t>
            </a:r>
            <a:r>
              <a:rPr lang="en-US" sz="1350" dirty="0"/>
              <a:t> </a:t>
            </a:r>
            <a:r>
              <a:rPr lang="en-US" sz="1350" dirty="0" err="1"/>
              <a:t>quả</a:t>
            </a:r>
            <a:r>
              <a:rPr lang="en-US" sz="1350" dirty="0"/>
              <a:t> </a:t>
            </a:r>
            <a:r>
              <a:rPr lang="en-US" sz="1350" dirty="0" err="1"/>
              <a:t>xuất</a:t>
            </a:r>
            <a:r>
              <a:rPr lang="en-US" sz="1350" dirty="0"/>
              <a:t> ra </a:t>
            </a:r>
            <a:r>
              <a:rPr lang="en-US" sz="1350" dirty="0" err="1"/>
              <a:t>từng</a:t>
            </a:r>
            <a:r>
              <a:rPr lang="en-US" sz="1350" dirty="0"/>
              <a:t> 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</a:t>
            </a:r>
            <a:r>
              <a:rPr lang="en-US" sz="1350" dirty="0" err="1"/>
              <a:t>giống</a:t>
            </a:r>
            <a:r>
              <a:rPr lang="en-US" sz="1350" dirty="0"/>
              <a:t> </a:t>
            </a:r>
            <a:r>
              <a:rPr lang="en-US" sz="1350" dirty="0" err="1"/>
              <a:t>nh</a:t>
            </a:r>
            <a:r>
              <a:rPr lang="vi-VN" sz="1350" dirty="0"/>
              <a:t>ư</a:t>
            </a:r>
            <a:r>
              <a:rPr lang="en-US" sz="1350" dirty="0"/>
              <a:t> d</a:t>
            </a:r>
            <a:r>
              <a:rPr lang="vi-VN" sz="1350" dirty="0"/>
              <a:t>ư</a:t>
            </a:r>
            <a:r>
              <a:rPr lang="en-US" sz="1350" dirty="0" err="1"/>
              <a:t>ới</a:t>
            </a:r>
            <a:r>
              <a:rPr lang="en-US" sz="1350" dirty="0"/>
              <a:t>:</a:t>
            </a:r>
          </a:p>
          <a:p>
            <a:endParaRPr lang="en-US" sz="1350" dirty="0"/>
          </a:p>
          <a:p>
            <a:r>
              <a:rPr lang="en-US" sz="1350" dirty="0"/>
              <a:t>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1:</a:t>
            </a:r>
          </a:p>
          <a:p>
            <a:r>
              <a:rPr lang="en-US" sz="1350" dirty="0" err="1"/>
              <a:t>Chọn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: (2 * (</a:t>
            </a:r>
            <a:r>
              <a:rPr lang="en-US" sz="1350" b="1" dirty="0">
                <a:solidFill>
                  <a:srgbClr val="FF0000"/>
                </a:solidFill>
              </a:rPr>
              <a:t>3 + 4</a:t>
            </a:r>
            <a:r>
              <a:rPr lang="en-US" sz="1350" dirty="0"/>
              <a:t>) – 4) / 5 + 2</a:t>
            </a:r>
          </a:p>
          <a:p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: (2 * </a:t>
            </a:r>
            <a:r>
              <a:rPr lang="en-US" sz="1350" b="1" dirty="0">
                <a:solidFill>
                  <a:srgbClr val="FF0000"/>
                </a:solidFill>
              </a:rPr>
              <a:t>7</a:t>
            </a:r>
            <a:r>
              <a:rPr lang="en-US" sz="1350" dirty="0"/>
              <a:t> – 4) / 5 + 2</a:t>
            </a:r>
          </a:p>
          <a:p>
            <a:endParaRPr lang="en-US" sz="1350" dirty="0"/>
          </a:p>
          <a:p>
            <a:r>
              <a:rPr lang="en-US" sz="1350" dirty="0"/>
              <a:t>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2:</a:t>
            </a:r>
          </a:p>
          <a:p>
            <a:r>
              <a:rPr lang="en-US" sz="1350" dirty="0" err="1"/>
              <a:t>Chọn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: (</a:t>
            </a:r>
            <a:r>
              <a:rPr lang="en-US" sz="1350" b="1" dirty="0">
                <a:solidFill>
                  <a:srgbClr val="FF0000"/>
                </a:solidFill>
              </a:rPr>
              <a:t>2 * 7</a:t>
            </a:r>
            <a:r>
              <a:rPr lang="en-US" sz="1350" dirty="0"/>
              <a:t> – 4) / 5 + 2 </a:t>
            </a:r>
          </a:p>
          <a:p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: (</a:t>
            </a:r>
            <a:r>
              <a:rPr lang="en-US" sz="1350" b="1" dirty="0">
                <a:solidFill>
                  <a:srgbClr val="FF0000"/>
                </a:solidFill>
              </a:rPr>
              <a:t>14</a:t>
            </a:r>
            <a:r>
              <a:rPr lang="en-US" sz="1350" dirty="0"/>
              <a:t> – 4) / 5 + 2</a:t>
            </a:r>
          </a:p>
          <a:p>
            <a:endParaRPr lang="en-US" sz="1350" dirty="0"/>
          </a:p>
          <a:p>
            <a:r>
              <a:rPr lang="en-US" sz="1350" dirty="0"/>
              <a:t>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3:</a:t>
            </a:r>
          </a:p>
          <a:p>
            <a:r>
              <a:rPr lang="en-US" sz="1350" dirty="0" err="1"/>
              <a:t>Chọn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: (</a:t>
            </a:r>
            <a:r>
              <a:rPr lang="en-US" sz="1350" b="1" dirty="0">
                <a:solidFill>
                  <a:srgbClr val="FF0000"/>
                </a:solidFill>
              </a:rPr>
              <a:t>14 – 4</a:t>
            </a:r>
            <a:r>
              <a:rPr lang="en-US" sz="1350" dirty="0"/>
              <a:t>) / 5 + 2</a:t>
            </a:r>
          </a:p>
          <a:p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: </a:t>
            </a:r>
            <a:r>
              <a:rPr lang="en-US" sz="1350" b="1" dirty="0">
                <a:solidFill>
                  <a:srgbClr val="FF0000"/>
                </a:solidFill>
              </a:rPr>
              <a:t>10</a:t>
            </a:r>
            <a:r>
              <a:rPr lang="en-US" sz="1350" dirty="0"/>
              <a:t> / 5 + 2</a:t>
            </a:r>
          </a:p>
          <a:p>
            <a:endParaRPr lang="en-US" sz="1350" dirty="0"/>
          </a:p>
          <a:p>
            <a:r>
              <a:rPr lang="en-US" sz="1350" dirty="0"/>
              <a:t>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4:</a:t>
            </a:r>
          </a:p>
          <a:p>
            <a:r>
              <a:rPr lang="en-US" sz="1350" dirty="0" err="1"/>
              <a:t>Chọn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: </a:t>
            </a:r>
            <a:r>
              <a:rPr lang="en-US" sz="1350" b="1" dirty="0">
                <a:solidFill>
                  <a:srgbClr val="FF0000"/>
                </a:solidFill>
              </a:rPr>
              <a:t>10 / 5</a:t>
            </a:r>
            <a:r>
              <a:rPr lang="en-US" sz="1350" dirty="0"/>
              <a:t> + 2</a:t>
            </a:r>
          </a:p>
          <a:p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: </a:t>
            </a:r>
            <a:r>
              <a:rPr lang="en-US" sz="1350" b="1" dirty="0">
                <a:solidFill>
                  <a:srgbClr val="FF0000"/>
                </a:solidFill>
              </a:rPr>
              <a:t>2</a:t>
            </a:r>
            <a:r>
              <a:rPr lang="en-US" sz="1350" dirty="0"/>
              <a:t> + 2</a:t>
            </a:r>
          </a:p>
          <a:p>
            <a:endParaRPr lang="en-US" sz="1350" dirty="0"/>
          </a:p>
          <a:p>
            <a:r>
              <a:rPr lang="en-US" sz="1350" dirty="0"/>
              <a:t>B</a:t>
            </a:r>
            <a:r>
              <a:rPr lang="vi-VN" sz="1350" dirty="0"/>
              <a:t>ư</a:t>
            </a:r>
            <a:r>
              <a:rPr lang="en-US" sz="1350" dirty="0" err="1"/>
              <a:t>ớc</a:t>
            </a:r>
            <a:r>
              <a:rPr lang="en-US" sz="1350" dirty="0"/>
              <a:t> 5:</a:t>
            </a:r>
          </a:p>
          <a:p>
            <a:r>
              <a:rPr lang="en-US" sz="1350" dirty="0" err="1"/>
              <a:t>Chọn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 </a:t>
            </a:r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: </a:t>
            </a:r>
            <a:r>
              <a:rPr lang="en-US" sz="1350" b="1" dirty="0">
                <a:solidFill>
                  <a:srgbClr val="FF0000"/>
                </a:solidFill>
              </a:rPr>
              <a:t>2 + 2</a:t>
            </a:r>
            <a:r>
              <a:rPr lang="en-US" sz="1350" dirty="0"/>
              <a:t> </a:t>
            </a:r>
          </a:p>
          <a:p>
            <a:r>
              <a:rPr lang="en-US" sz="1350" dirty="0" err="1"/>
              <a:t>Xử</a:t>
            </a:r>
            <a:r>
              <a:rPr lang="en-US" sz="1350" dirty="0"/>
              <a:t> </a:t>
            </a:r>
            <a:r>
              <a:rPr lang="en-US" sz="1350" dirty="0" err="1"/>
              <a:t>lý</a:t>
            </a:r>
            <a:r>
              <a:rPr lang="en-US" sz="1350" dirty="0"/>
              <a:t> </a:t>
            </a:r>
            <a:r>
              <a:rPr lang="en-US" sz="1350" dirty="0" err="1"/>
              <a:t>phép</a:t>
            </a:r>
            <a:r>
              <a:rPr lang="en-US" sz="1350" dirty="0"/>
              <a:t> </a:t>
            </a:r>
            <a:r>
              <a:rPr lang="en-US" sz="1350" dirty="0" err="1"/>
              <a:t>toán</a:t>
            </a:r>
            <a:r>
              <a:rPr lang="en-US" sz="1350" dirty="0"/>
              <a:t>: </a:t>
            </a:r>
            <a:r>
              <a:rPr lang="en-US" sz="1350" b="1" dirty="0">
                <a:solidFill>
                  <a:srgbClr val="FF0000"/>
                </a:solidFill>
              </a:rPr>
              <a:t>4</a:t>
            </a:r>
          </a:p>
          <a:p>
            <a:endParaRPr lang="en-US" sz="1350" dirty="0"/>
          </a:p>
          <a:p>
            <a:r>
              <a:rPr lang="en-US" sz="1350" dirty="0" err="1"/>
              <a:t>Kết</a:t>
            </a:r>
            <a:r>
              <a:rPr lang="en-US" sz="1350" dirty="0"/>
              <a:t> </a:t>
            </a:r>
            <a:r>
              <a:rPr lang="en-US" sz="1350" dirty="0" err="1"/>
              <a:t>luận</a:t>
            </a:r>
            <a:r>
              <a:rPr lang="en-US" sz="1350" dirty="0"/>
              <a:t>: </a:t>
            </a:r>
            <a:r>
              <a:rPr lang="en-US" sz="1350" dirty="0" err="1"/>
              <a:t>Kết</a:t>
            </a:r>
            <a:r>
              <a:rPr lang="en-US" sz="1350" dirty="0"/>
              <a:t> </a:t>
            </a:r>
            <a:r>
              <a:rPr lang="en-US" sz="1350" dirty="0" err="1"/>
              <a:t>quả</a:t>
            </a:r>
            <a:r>
              <a:rPr lang="en-US" sz="1350" dirty="0"/>
              <a:t> </a:t>
            </a:r>
            <a:r>
              <a:rPr lang="en-US" sz="1350" dirty="0" err="1"/>
              <a:t>cuối</a:t>
            </a:r>
            <a:r>
              <a:rPr lang="en-US" sz="1350" dirty="0"/>
              <a:t> </a:t>
            </a:r>
            <a:r>
              <a:rPr lang="en-US" sz="1350" dirty="0" err="1"/>
              <a:t>cùng</a:t>
            </a:r>
            <a:r>
              <a:rPr lang="en-US" sz="1350" dirty="0"/>
              <a:t> </a:t>
            </a:r>
            <a:r>
              <a:rPr lang="en-US" sz="1350" dirty="0" err="1"/>
              <a:t>của</a:t>
            </a:r>
            <a:r>
              <a:rPr lang="en-US" sz="1350" dirty="0"/>
              <a:t> </a:t>
            </a:r>
            <a:r>
              <a:rPr lang="en-US" sz="1350" dirty="0" err="1"/>
              <a:t>biểu</a:t>
            </a:r>
            <a:r>
              <a:rPr lang="en-US" sz="1350" dirty="0"/>
              <a:t> </a:t>
            </a:r>
            <a:r>
              <a:rPr lang="en-US" sz="1350" dirty="0" err="1"/>
              <a:t>thức</a:t>
            </a:r>
            <a:r>
              <a:rPr lang="en-US" sz="1350" dirty="0"/>
              <a:t> </a:t>
            </a:r>
            <a:r>
              <a:rPr lang="en-US" sz="1350" dirty="0" err="1"/>
              <a:t>là</a:t>
            </a:r>
            <a:r>
              <a:rPr lang="en-US" sz="1350" dirty="0"/>
              <a:t>: 4</a:t>
            </a:r>
          </a:p>
        </p:txBody>
      </p:sp>
    </p:spTree>
    <p:extLst>
      <p:ext uri="{BB962C8B-B14F-4D97-AF65-F5344CB8AC3E}">
        <p14:creationId xmlns:p14="http://schemas.microsoft.com/office/powerpoint/2010/main" val="18427442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859489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2.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Thử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thách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69546" y="1170737"/>
            <a:ext cx="847444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b="1" dirty="0" err="1">
                <a:solidFill>
                  <a:srgbClr val="FF0000"/>
                </a:solidFill>
              </a:rPr>
              <a:t>Xây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dựng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thêm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tính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năng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nâng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cao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3/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ở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hang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…</a:t>
            </a:r>
          </a:p>
          <a:p>
            <a:endParaRPr lang="en-US" dirty="0"/>
          </a:p>
          <a:p>
            <a:r>
              <a:rPr lang="en-US" dirty="0"/>
              <a:t>L</a:t>
            </a:r>
            <a:r>
              <a:rPr lang="vi-VN" dirty="0"/>
              <a:t>ư</a:t>
            </a:r>
            <a:r>
              <a:rPr lang="en-US" dirty="0"/>
              <a:t>u ý: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+, -, *, /, </a:t>
            </a:r>
            <a:r>
              <a:rPr lang="en-US" dirty="0" err="1"/>
              <a:t>giai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.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lũy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,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2,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n,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tuyệt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, </a:t>
            </a:r>
            <a:r>
              <a:rPr lang="en-US" dirty="0" err="1"/>
              <a:t>logarit</a:t>
            </a:r>
            <a:r>
              <a:rPr lang="en-US" dirty="0"/>
              <a:t> …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hảo</a:t>
            </a:r>
            <a:r>
              <a:rPr lang="en-US" dirty="0"/>
              <a:t> (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dịp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ôn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812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643465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Điều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kiện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để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học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69546" y="1170737"/>
            <a:ext cx="8474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?</a:t>
            </a:r>
          </a:p>
          <a:p>
            <a:endParaRPr lang="en-US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endParaRPr lang="en-US" dirty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dirty="0"/>
          </a:p>
          <a:p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=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Phân</a:t>
            </a:r>
            <a:r>
              <a:rPr lang="en-US" dirty="0"/>
              <a:t> +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730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779369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hay </a:t>
            </a:r>
            <a:r>
              <a:rPr lang="en-US" sz="2000" dirty="0" err="1"/>
              <a:t>còn</a:t>
            </a:r>
            <a:r>
              <a:rPr lang="en-US" sz="2000" dirty="0"/>
              <a:t> </a:t>
            </a:r>
            <a:r>
              <a:rPr lang="en-US" sz="2000" dirty="0" err="1"/>
              <a:t>gọi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endParaRPr lang="en-US" sz="2000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sz="2000" dirty="0"/>
              <a:t>Nghe </a:t>
            </a:r>
            <a:r>
              <a:rPr lang="en-US" sz="2000" dirty="0" err="1"/>
              <a:t>giống</a:t>
            </a:r>
            <a:r>
              <a:rPr lang="en-US" sz="2000" dirty="0"/>
              <a:t> </a:t>
            </a:r>
            <a:r>
              <a:rPr lang="en-US" sz="2000" dirty="0" err="1"/>
              <a:t>giống</a:t>
            </a:r>
            <a:r>
              <a:rPr lang="en-US" sz="2000" dirty="0"/>
              <a:t> 1 </a:t>
            </a:r>
            <a:r>
              <a:rPr lang="en-US" sz="2000" dirty="0" err="1"/>
              <a:t>thuật</a:t>
            </a:r>
            <a:r>
              <a:rPr lang="en-US" sz="2000" dirty="0"/>
              <a:t> </a:t>
            </a:r>
            <a:r>
              <a:rPr lang="en-US" sz="2000" dirty="0" err="1"/>
              <a:t>toán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nào</a:t>
            </a:r>
            <a:r>
              <a:rPr lang="en-US" sz="2000" dirty="0"/>
              <a:t> </a:t>
            </a:r>
            <a:r>
              <a:rPr lang="en-US" sz="2000" dirty="0" err="1"/>
              <a:t>đó</a:t>
            </a:r>
            <a:r>
              <a:rPr lang="en-US" sz="2000" dirty="0"/>
              <a:t> </a:t>
            </a:r>
            <a:r>
              <a:rPr lang="en-US" sz="2000" dirty="0" err="1"/>
              <a:t>đã</a:t>
            </a:r>
            <a:r>
              <a:rPr lang="en-US" sz="2000" dirty="0"/>
              <a:t> đ</a:t>
            </a:r>
            <a:r>
              <a:rPr lang="vi-VN" sz="2000" dirty="0"/>
              <a:t>ư</a:t>
            </a:r>
            <a:r>
              <a:rPr lang="en-US" sz="2000" dirty="0" err="1"/>
              <a:t>ợc</a:t>
            </a:r>
            <a:r>
              <a:rPr lang="en-US" sz="2000" dirty="0"/>
              <a:t> </a:t>
            </a:r>
            <a:r>
              <a:rPr lang="en-US" sz="2000" dirty="0" err="1"/>
              <a:t>học</a:t>
            </a:r>
            <a:r>
              <a:rPr lang="en-US" sz="2000" dirty="0"/>
              <a:t>???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sz="2000" dirty="0"/>
          </a:p>
          <a:p>
            <a:endParaRPr lang="en-US" sz="2000" dirty="0"/>
          </a:p>
          <a:p>
            <a:r>
              <a:rPr lang="vi-VN" sz="2000" dirty="0"/>
              <a:t>Cây </a:t>
            </a:r>
            <a:r>
              <a:rPr lang="vi-VN" sz="2000" dirty="0" err="1"/>
              <a:t>nhị</a:t>
            </a:r>
            <a:r>
              <a:rPr lang="vi-VN" sz="2000" dirty="0"/>
              <a:t> phân </a:t>
            </a:r>
            <a:r>
              <a:rPr lang="vi-VN" sz="2000" dirty="0" err="1"/>
              <a:t>tìm</a:t>
            </a:r>
            <a:r>
              <a:rPr lang="vi-VN" sz="2000" dirty="0"/>
              <a:t> </a:t>
            </a:r>
            <a:r>
              <a:rPr lang="vi-VN" sz="2000" dirty="0" err="1"/>
              <a:t>kiếm</a:t>
            </a:r>
            <a:r>
              <a:rPr lang="vi-VN" sz="2000" dirty="0"/>
              <a:t> </a:t>
            </a:r>
            <a:r>
              <a:rPr lang="vi-VN" sz="2000" dirty="0" err="1"/>
              <a:t>là</a:t>
            </a:r>
            <a:r>
              <a:rPr lang="vi-VN" sz="2000" dirty="0"/>
              <a:t> cây </a:t>
            </a:r>
            <a:r>
              <a:rPr lang="vi-VN" sz="2000" dirty="0" err="1"/>
              <a:t>nhị</a:t>
            </a:r>
            <a:r>
              <a:rPr lang="vi-VN" sz="2000" dirty="0"/>
              <a:t> phân </a:t>
            </a:r>
            <a:r>
              <a:rPr lang="vi-VN" sz="2000" dirty="0" err="1"/>
              <a:t>thỏa</a:t>
            </a:r>
            <a:r>
              <a:rPr lang="vi-VN" sz="2000" dirty="0"/>
              <a:t> </a:t>
            </a:r>
            <a:r>
              <a:rPr lang="vi-VN" sz="2000" dirty="0" err="1"/>
              <a:t>mãn</a:t>
            </a:r>
            <a:r>
              <a:rPr lang="en-US" sz="2000" dirty="0"/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tất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cả</a:t>
            </a:r>
            <a:r>
              <a:rPr lang="vi-VN" sz="2000" dirty="0"/>
              <a:t> </a:t>
            </a:r>
            <a:r>
              <a:rPr lang="vi-VN" sz="2000" dirty="0" err="1"/>
              <a:t>các</a:t>
            </a:r>
            <a:r>
              <a:rPr lang="vi-VN" sz="2000" dirty="0"/>
              <a:t> </a:t>
            </a:r>
            <a:r>
              <a:rPr lang="vi-VN" sz="2000" dirty="0" err="1"/>
              <a:t>điều</a:t>
            </a:r>
            <a:r>
              <a:rPr lang="vi-VN" sz="2000" dirty="0"/>
              <a:t> </a:t>
            </a:r>
            <a:r>
              <a:rPr lang="vi-VN" sz="2000" dirty="0" err="1"/>
              <a:t>kiện</a:t>
            </a:r>
            <a:r>
              <a:rPr lang="vi-VN" sz="2000" dirty="0"/>
              <a:t> sau: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 </a:t>
            </a:r>
            <a:r>
              <a:rPr lang="vi-VN" sz="2000" dirty="0" err="1"/>
              <a:t>của</a:t>
            </a:r>
            <a:r>
              <a:rPr lang="vi-VN" sz="2000" dirty="0"/>
              <a:t> </a:t>
            </a:r>
            <a:r>
              <a:rPr lang="vi-VN" sz="2000" dirty="0" err="1"/>
              <a:t>các</a:t>
            </a:r>
            <a:r>
              <a:rPr lang="vi-VN" sz="2000" dirty="0"/>
              <a:t> </a:t>
            </a:r>
            <a:r>
              <a:rPr lang="en-US" sz="2000" dirty="0"/>
              <a:t>node</a:t>
            </a:r>
            <a:r>
              <a:rPr lang="vi-VN" sz="2000" dirty="0"/>
              <a:t> </a:t>
            </a:r>
            <a:r>
              <a:rPr lang="vi-VN" sz="2000" dirty="0" err="1"/>
              <a:t>thuộc</a:t>
            </a:r>
            <a:r>
              <a:rPr lang="vi-VN" sz="2000" dirty="0"/>
              <a:t> cây con </a:t>
            </a:r>
            <a:r>
              <a:rPr lang="vi-VN" sz="2000" dirty="0" err="1"/>
              <a:t>trái</a:t>
            </a:r>
            <a:r>
              <a:rPr lang="vi-VN" sz="2000" dirty="0"/>
              <a:t> </a:t>
            </a:r>
            <a:r>
              <a:rPr lang="vi-VN" sz="2000" dirty="0" err="1"/>
              <a:t>nhỏ</a:t>
            </a:r>
            <a:r>
              <a:rPr lang="vi-VN" sz="2000" dirty="0"/>
              <a:t> hơn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node</a:t>
            </a:r>
            <a:r>
              <a:rPr lang="vi-VN" sz="2000" dirty="0"/>
              <a:t> </a:t>
            </a:r>
            <a:r>
              <a:rPr lang="vi-VN" sz="2000" dirty="0" err="1"/>
              <a:t>gốc</a:t>
            </a:r>
            <a:r>
              <a:rPr lang="vi-VN" sz="2000" dirty="0"/>
              <a:t>. 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 </a:t>
            </a:r>
            <a:r>
              <a:rPr lang="vi-VN" sz="2000" dirty="0" err="1"/>
              <a:t>của</a:t>
            </a:r>
            <a:r>
              <a:rPr lang="en-US" sz="2000" dirty="0"/>
              <a:t> node</a:t>
            </a:r>
            <a:r>
              <a:rPr lang="vi-VN" sz="2000" dirty="0"/>
              <a:t> </a:t>
            </a:r>
            <a:r>
              <a:rPr lang="vi-VN" sz="2000" dirty="0" err="1"/>
              <a:t>gốc</a:t>
            </a:r>
            <a:r>
              <a:rPr lang="vi-VN" sz="2000" dirty="0"/>
              <a:t> </a:t>
            </a:r>
            <a:r>
              <a:rPr lang="vi-VN" sz="2000" dirty="0" err="1"/>
              <a:t>nhỏ</a:t>
            </a:r>
            <a:r>
              <a:rPr lang="vi-VN" sz="2000" dirty="0"/>
              <a:t> hơn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 </a:t>
            </a:r>
            <a:r>
              <a:rPr lang="vi-VN" sz="2000" dirty="0" err="1"/>
              <a:t>các</a:t>
            </a:r>
            <a:r>
              <a:rPr lang="vi-VN" sz="2000" dirty="0"/>
              <a:t> </a:t>
            </a:r>
            <a:r>
              <a:rPr lang="en-US" sz="2000" dirty="0"/>
              <a:t>node</a:t>
            </a:r>
            <a:r>
              <a:rPr lang="vi-VN" sz="2000" dirty="0"/>
              <a:t> </a:t>
            </a:r>
            <a:r>
              <a:rPr lang="vi-VN" sz="2000" dirty="0" err="1"/>
              <a:t>thuộc</a:t>
            </a:r>
            <a:r>
              <a:rPr lang="vi-VN" sz="2000" dirty="0"/>
              <a:t> cây con </a:t>
            </a:r>
            <a:r>
              <a:rPr lang="vi-VN" sz="2000" dirty="0" err="1"/>
              <a:t>phải</a:t>
            </a:r>
            <a:r>
              <a:rPr lang="vi-VN" sz="2000" dirty="0"/>
              <a:t>. 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vi-VN" sz="2000" dirty="0"/>
              <a:t>Cây con </a:t>
            </a:r>
            <a:r>
              <a:rPr lang="vi-VN" sz="2000" dirty="0" err="1"/>
              <a:t>trái</a:t>
            </a:r>
            <a:r>
              <a:rPr lang="vi-VN" sz="2000" dirty="0"/>
              <a:t> </a:t>
            </a:r>
            <a:r>
              <a:rPr lang="vi-VN" sz="2000" dirty="0" err="1"/>
              <a:t>và</a:t>
            </a:r>
            <a:r>
              <a:rPr lang="vi-VN" sz="2000" dirty="0"/>
              <a:t> cây con </a:t>
            </a:r>
            <a:r>
              <a:rPr lang="vi-VN" sz="2000" dirty="0" err="1"/>
              <a:t>phải</a:t>
            </a:r>
            <a:r>
              <a:rPr lang="vi-VN" sz="2000" dirty="0"/>
              <a:t> </a:t>
            </a:r>
            <a:r>
              <a:rPr lang="vi-VN" sz="2000" dirty="0" err="1"/>
              <a:t>của</a:t>
            </a:r>
            <a:r>
              <a:rPr lang="vi-VN" sz="2000" dirty="0"/>
              <a:t> </a:t>
            </a:r>
            <a:r>
              <a:rPr lang="en-US" sz="2000" dirty="0"/>
              <a:t>node </a:t>
            </a:r>
            <a:r>
              <a:rPr lang="vi-VN" sz="2000" dirty="0" err="1"/>
              <a:t>gốc</a:t>
            </a:r>
            <a:r>
              <a:rPr lang="vi-VN" sz="2000" dirty="0"/>
              <a:t> </a:t>
            </a:r>
            <a:r>
              <a:rPr lang="vi-VN" sz="2000" dirty="0" err="1"/>
              <a:t>cũng</a:t>
            </a:r>
            <a:r>
              <a:rPr lang="vi-VN" sz="2000" dirty="0"/>
              <a:t> </a:t>
            </a:r>
            <a:r>
              <a:rPr lang="vi-VN" sz="2000" dirty="0" err="1"/>
              <a:t>là</a:t>
            </a:r>
            <a:r>
              <a:rPr lang="vi-VN" sz="2000" dirty="0"/>
              <a:t> cây </a:t>
            </a:r>
            <a:r>
              <a:rPr lang="vi-VN" sz="2000" dirty="0" err="1"/>
              <a:t>nhị</a:t>
            </a:r>
            <a:r>
              <a:rPr lang="vi-VN" sz="2000" dirty="0"/>
              <a:t> phân </a:t>
            </a:r>
            <a:r>
              <a:rPr lang="vi-VN" sz="2000" dirty="0" err="1"/>
              <a:t>tìm</a:t>
            </a:r>
            <a:r>
              <a:rPr lang="vi-VN" sz="2000" dirty="0"/>
              <a:t> </a:t>
            </a:r>
            <a:r>
              <a:rPr lang="vi-VN" sz="2000" dirty="0" err="1"/>
              <a:t>kiếm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(</a:t>
            </a:r>
            <a:r>
              <a:rPr lang="en-US" sz="2000" b="1" dirty="0" err="1">
                <a:solidFill>
                  <a:srgbClr val="FF0000"/>
                </a:solidFill>
              </a:rPr>
              <a:t>tức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là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cũng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thỏa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mãn</a:t>
            </a:r>
            <a:r>
              <a:rPr lang="en-US" sz="2000" b="1" dirty="0">
                <a:solidFill>
                  <a:srgbClr val="FF0000"/>
                </a:solidFill>
              </a:rPr>
              <a:t> 2 </a:t>
            </a:r>
            <a:r>
              <a:rPr lang="en-US" sz="2000" b="1" dirty="0" err="1">
                <a:solidFill>
                  <a:srgbClr val="FF0000"/>
                </a:solidFill>
              </a:rPr>
              <a:t>điều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kiện</a:t>
            </a:r>
            <a:r>
              <a:rPr lang="en-US" sz="2000" b="1" dirty="0">
                <a:solidFill>
                  <a:srgbClr val="FF0000"/>
                </a:solidFill>
              </a:rPr>
              <a:t> 1 &amp; 2)</a:t>
            </a:r>
            <a:r>
              <a:rPr lang="vi-VN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=&gt; </a:t>
            </a:r>
            <a:r>
              <a:rPr lang="en-US" sz="2000" b="1" dirty="0" err="1">
                <a:solidFill>
                  <a:srgbClr val="FF0000"/>
                </a:solidFill>
              </a:rPr>
              <a:t>có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nghĩa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là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mọi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cây</a:t>
            </a:r>
            <a:r>
              <a:rPr lang="en-US" sz="2000" b="1" dirty="0">
                <a:solidFill>
                  <a:srgbClr val="FF0000"/>
                </a:solidFill>
              </a:rPr>
              <a:t> con </a:t>
            </a:r>
            <a:r>
              <a:rPr lang="en-US" sz="2000" b="1" dirty="0" err="1">
                <a:solidFill>
                  <a:srgbClr val="FF0000"/>
                </a:solidFill>
              </a:rPr>
              <a:t>có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trong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cây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lớn</a:t>
            </a:r>
            <a:r>
              <a:rPr lang="en-US" sz="2000" b="1" dirty="0">
                <a:solidFill>
                  <a:srgbClr val="FF0000"/>
                </a:solidFill>
              </a:rPr>
              <a:t> ban </a:t>
            </a:r>
            <a:r>
              <a:rPr lang="en-US" sz="2000" b="1" dirty="0" err="1">
                <a:solidFill>
                  <a:srgbClr val="FF0000"/>
                </a:solidFill>
              </a:rPr>
              <a:t>đầu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đều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phải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thỏa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mãn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tính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chất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là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cây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nhị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phân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tìm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kiếm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12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779369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A84E5690-D1E7-4637-B55F-6B63392D3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73" y="1556792"/>
            <a:ext cx="8275853" cy="434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859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635353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Đặc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điểm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53156" y="1268760"/>
            <a:ext cx="84744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đặc</a:t>
            </a:r>
            <a:r>
              <a:rPr lang="en-US" sz="2000" dirty="0"/>
              <a:t> </a:t>
            </a:r>
            <a:r>
              <a:rPr lang="en-US" sz="2000" dirty="0" err="1"/>
              <a:t>điểm</a:t>
            </a:r>
            <a:r>
              <a:rPr lang="en-US" sz="2000" dirty="0"/>
              <a:t> </a:t>
            </a:r>
            <a:r>
              <a:rPr lang="en-US" sz="2000" dirty="0" err="1"/>
              <a:t>sau</a:t>
            </a:r>
            <a:r>
              <a:rPr lang="en-US" sz="2000" dirty="0"/>
              <a:t>:</a:t>
            </a:r>
          </a:p>
          <a:p>
            <a:endParaRPr lang="en-US" sz="2000" dirty="0"/>
          </a:p>
          <a:p>
            <a:r>
              <a:rPr lang="en-US" sz="2000" dirty="0"/>
              <a:t>1/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thứ</a:t>
            </a:r>
            <a:r>
              <a:rPr lang="en-US" sz="2000" dirty="0"/>
              <a:t> </a:t>
            </a:r>
            <a:r>
              <a:rPr lang="en-US" sz="2000" dirty="0" err="1"/>
              <a:t>tự</a:t>
            </a:r>
            <a:endParaRPr lang="en-US" sz="2000" dirty="0"/>
          </a:p>
          <a:p>
            <a:r>
              <a:rPr lang="en-US" sz="2000" dirty="0"/>
              <a:t>2/ </a:t>
            </a:r>
            <a:r>
              <a:rPr lang="en-US" sz="2000" dirty="0" err="1"/>
              <a:t>Dễ</a:t>
            </a:r>
            <a:r>
              <a:rPr lang="en-US" sz="2000" dirty="0"/>
              <a:t> </a:t>
            </a:r>
            <a:r>
              <a:rPr lang="en-US" sz="2000" dirty="0" err="1"/>
              <a:t>dàng</a:t>
            </a:r>
            <a:r>
              <a:rPr lang="en-US" sz="2000" dirty="0"/>
              <a:t> </a:t>
            </a:r>
            <a:r>
              <a:rPr lang="en-US" sz="2000" dirty="0" err="1"/>
              <a:t>tạo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, </a:t>
            </a:r>
            <a:r>
              <a:rPr lang="en-US" sz="2000" dirty="0" err="1"/>
              <a:t>sắp</a:t>
            </a:r>
            <a:r>
              <a:rPr lang="en-US" sz="2000" dirty="0"/>
              <a:t> </a:t>
            </a:r>
            <a:r>
              <a:rPr lang="en-US" sz="2000" dirty="0" err="1"/>
              <a:t>xếp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endParaRPr lang="en-US" sz="2000" dirty="0"/>
          </a:p>
          <a:p>
            <a:r>
              <a:rPr lang="en-US" sz="2000" dirty="0"/>
              <a:t>3/ </a:t>
            </a:r>
            <a:r>
              <a:rPr lang="en-US" sz="2000" b="1" dirty="0" err="1"/>
              <a:t>Không</a:t>
            </a:r>
            <a:r>
              <a:rPr lang="en-US" sz="2000" b="1" dirty="0"/>
              <a:t> </a:t>
            </a:r>
            <a:r>
              <a:rPr lang="en-US" sz="2000" b="1" dirty="0" err="1"/>
              <a:t>có</a:t>
            </a:r>
            <a:r>
              <a:rPr lang="en-US" sz="2000" b="1" dirty="0"/>
              <a:t> </a:t>
            </a:r>
            <a:r>
              <a:rPr lang="en-US" sz="2000" b="1" dirty="0" err="1"/>
              <a:t>phần</a:t>
            </a:r>
            <a:r>
              <a:rPr lang="en-US" sz="2000" b="1" dirty="0"/>
              <a:t> </a:t>
            </a:r>
            <a:r>
              <a:rPr lang="en-US" sz="2000" b="1" dirty="0" err="1"/>
              <a:t>tử</a:t>
            </a:r>
            <a:r>
              <a:rPr lang="en-US" sz="2000" b="1" dirty="0"/>
              <a:t> </a:t>
            </a:r>
            <a:r>
              <a:rPr lang="en-US" sz="2000" b="1" dirty="0" err="1"/>
              <a:t>trùng</a:t>
            </a:r>
            <a:endParaRPr lang="en-US" sz="2000" b="1" dirty="0"/>
          </a:p>
          <a:p>
            <a:r>
              <a:rPr lang="en-US" sz="2000" b="1" dirty="0"/>
              <a:t>	+ </a:t>
            </a:r>
            <a:r>
              <a:rPr lang="en-US" sz="2000" b="1" dirty="0" err="1"/>
              <a:t>Tại</a:t>
            </a:r>
            <a:r>
              <a:rPr lang="en-US" sz="2000" b="1" dirty="0"/>
              <a:t> </a:t>
            </a:r>
            <a:r>
              <a:rPr lang="en-US" sz="2000" b="1" dirty="0" err="1"/>
              <a:t>sao</a:t>
            </a:r>
            <a:r>
              <a:rPr lang="en-US" sz="2000" b="1" dirty="0"/>
              <a:t> </a:t>
            </a:r>
            <a:r>
              <a:rPr lang="en-US" sz="2000" b="1" dirty="0" err="1"/>
              <a:t>lại</a:t>
            </a:r>
            <a:r>
              <a:rPr lang="en-US" sz="2000" b="1" dirty="0"/>
              <a:t> </a:t>
            </a:r>
            <a:r>
              <a:rPr lang="en-US" sz="2000" b="1" dirty="0" err="1"/>
              <a:t>không</a:t>
            </a:r>
            <a:r>
              <a:rPr lang="en-US" sz="2000" b="1" dirty="0"/>
              <a:t> đ</a:t>
            </a:r>
            <a:r>
              <a:rPr lang="vi-VN" sz="2000" b="1" dirty="0"/>
              <a:t>ư</a:t>
            </a:r>
            <a:r>
              <a:rPr lang="en-US" sz="2000" b="1" dirty="0" err="1"/>
              <a:t>ợc</a:t>
            </a:r>
            <a:r>
              <a:rPr lang="en-US" sz="2000" b="1" dirty="0"/>
              <a:t> </a:t>
            </a:r>
            <a:r>
              <a:rPr lang="en-US" sz="2000" b="1" dirty="0" err="1"/>
              <a:t>có</a:t>
            </a:r>
            <a:r>
              <a:rPr lang="en-US" sz="2000" b="1" dirty="0"/>
              <a:t> </a:t>
            </a:r>
            <a:r>
              <a:rPr lang="en-US" sz="2000" b="1" dirty="0" err="1"/>
              <a:t>phần</a:t>
            </a:r>
            <a:r>
              <a:rPr lang="en-US" sz="2000" b="1" dirty="0"/>
              <a:t> </a:t>
            </a:r>
            <a:r>
              <a:rPr lang="en-US" sz="2000" b="1" dirty="0" err="1"/>
              <a:t>tử</a:t>
            </a:r>
            <a:r>
              <a:rPr lang="en-US" sz="2000" b="1" dirty="0"/>
              <a:t> </a:t>
            </a:r>
            <a:r>
              <a:rPr lang="en-US" sz="2000" b="1" dirty="0" err="1"/>
              <a:t>trùng</a:t>
            </a:r>
            <a:r>
              <a:rPr lang="en-US" sz="2000" b="1" dirty="0"/>
              <a:t>?</a:t>
            </a:r>
          </a:p>
          <a:p>
            <a:r>
              <a:rPr lang="en-US" sz="2000" b="1" dirty="0"/>
              <a:t>	+ </a:t>
            </a:r>
            <a:r>
              <a:rPr lang="en-US" sz="2000" b="1" dirty="0" err="1"/>
              <a:t>Nếu</a:t>
            </a:r>
            <a:r>
              <a:rPr lang="en-US" sz="2000" b="1" dirty="0"/>
              <a:t> </a:t>
            </a:r>
            <a:r>
              <a:rPr lang="en-US" sz="2000" b="1" dirty="0" err="1"/>
              <a:t>nhu</a:t>
            </a:r>
            <a:r>
              <a:rPr lang="en-US" sz="2000" b="1" dirty="0"/>
              <a:t> </a:t>
            </a:r>
            <a:r>
              <a:rPr lang="en-US" sz="2000" b="1" dirty="0" err="1"/>
              <a:t>cầu</a:t>
            </a:r>
            <a:r>
              <a:rPr lang="en-US" sz="2000" b="1" dirty="0"/>
              <a:t> </a:t>
            </a:r>
            <a:r>
              <a:rPr lang="en-US" sz="2000" b="1" dirty="0" err="1"/>
              <a:t>bắt</a:t>
            </a:r>
            <a:r>
              <a:rPr lang="en-US" sz="2000" b="1" dirty="0"/>
              <a:t> </a:t>
            </a:r>
            <a:r>
              <a:rPr lang="en-US" sz="2000" b="1" dirty="0" err="1"/>
              <a:t>buộc</a:t>
            </a:r>
            <a:r>
              <a:rPr lang="en-US" sz="2000" b="1" dirty="0"/>
              <a:t> </a:t>
            </a:r>
            <a:r>
              <a:rPr lang="en-US" sz="2000" b="1" dirty="0" err="1"/>
              <a:t>cần</a:t>
            </a:r>
            <a:r>
              <a:rPr lang="en-US" sz="2000" b="1" dirty="0"/>
              <a:t> </a:t>
            </a:r>
            <a:r>
              <a:rPr lang="en-US" sz="2000" b="1" dirty="0" err="1"/>
              <a:t>phải</a:t>
            </a:r>
            <a:r>
              <a:rPr lang="en-US" sz="2000" b="1" dirty="0"/>
              <a:t> </a:t>
            </a:r>
            <a:r>
              <a:rPr lang="en-US" sz="2000" b="1" dirty="0" err="1"/>
              <a:t>có</a:t>
            </a:r>
            <a:r>
              <a:rPr lang="en-US" sz="2000" b="1" dirty="0"/>
              <a:t> </a:t>
            </a:r>
            <a:r>
              <a:rPr lang="en-US" sz="2000" b="1" dirty="0" err="1"/>
              <a:t>phần</a:t>
            </a:r>
            <a:r>
              <a:rPr lang="en-US" sz="2000" b="1" dirty="0"/>
              <a:t> </a:t>
            </a:r>
            <a:r>
              <a:rPr lang="en-US" sz="2000" b="1" dirty="0" err="1"/>
              <a:t>tử</a:t>
            </a:r>
            <a:r>
              <a:rPr lang="en-US" sz="2000" b="1" dirty="0"/>
              <a:t> </a:t>
            </a:r>
            <a:r>
              <a:rPr lang="en-US" sz="2000" b="1" dirty="0" err="1"/>
              <a:t>trùng</a:t>
            </a:r>
            <a:r>
              <a:rPr lang="en-US" sz="2000" b="1" dirty="0"/>
              <a:t> </a:t>
            </a:r>
            <a:r>
              <a:rPr lang="en-US" sz="2000" b="1" dirty="0" err="1"/>
              <a:t>thì</a:t>
            </a:r>
            <a:r>
              <a:rPr lang="en-US" sz="2000" b="1" dirty="0"/>
              <a:t> </a:t>
            </a:r>
            <a:r>
              <a:rPr lang="en-US" sz="2000" b="1" dirty="0" err="1"/>
              <a:t>làm</a:t>
            </a:r>
            <a:r>
              <a:rPr lang="en-US" sz="2000" b="1" dirty="0"/>
              <a:t> </a:t>
            </a:r>
            <a:r>
              <a:rPr lang="en-US" sz="2000" b="1" dirty="0" err="1"/>
              <a:t>thế</a:t>
            </a:r>
            <a:r>
              <a:rPr lang="en-US" sz="2000" b="1" dirty="0"/>
              <a:t> </a:t>
            </a:r>
            <a:r>
              <a:rPr lang="en-US" sz="2000" b="1" dirty="0" err="1"/>
              <a:t>nào</a:t>
            </a:r>
            <a:r>
              <a:rPr lang="en-US" sz="2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034658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147521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thao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xử</a:t>
            </a:r>
            <a:r>
              <a:rPr lang="en-US" sz="2000" dirty="0"/>
              <a:t> </a:t>
            </a:r>
            <a:r>
              <a:rPr lang="en-US" sz="2000" dirty="0" err="1"/>
              <a:t>lý</a:t>
            </a:r>
            <a:r>
              <a:rPr lang="en-US" sz="2000" dirty="0"/>
              <a:t> </a:t>
            </a:r>
            <a:r>
              <a:rPr lang="en-US" sz="2000" dirty="0" err="1"/>
              <a:t>chính</a:t>
            </a:r>
            <a:r>
              <a:rPr lang="en-US" sz="2000" dirty="0"/>
              <a:t>:</a:t>
            </a:r>
          </a:p>
          <a:p>
            <a:endParaRPr lang="en-US" sz="2000" dirty="0"/>
          </a:p>
          <a:p>
            <a:r>
              <a:rPr lang="en-US" sz="2000" dirty="0"/>
              <a:t>1/ </a:t>
            </a:r>
            <a:r>
              <a:rPr lang="en-US" sz="2000" dirty="0" err="1"/>
              <a:t>Thêm</a:t>
            </a:r>
            <a:r>
              <a:rPr lang="en-US" sz="2000" dirty="0"/>
              <a:t> Node </a:t>
            </a:r>
            <a:r>
              <a:rPr lang="en-US" sz="2000" dirty="0" err="1"/>
              <a:t>vào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(</a:t>
            </a:r>
            <a:r>
              <a:rPr lang="en-US" sz="2000" dirty="0" err="1"/>
              <a:t>Tạo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)</a:t>
            </a:r>
          </a:p>
          <a:p>
            <a:r>
              <a:rPr lang="en-US" sz="2000" dirty="0"/>
              <a:t>2/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Node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endParaRPr lang="en-US" sz="2000" dirty="0"/>
          </a:p>
          <a:p>
            <a:r>
              <a:rPr lang="en-US" sz="2000" dirty="0"/>
              <a:t>3/ </a:t>
            </a:r>
            <a:r>
              <a:rPr lang="en-US" sz="2000" dirty="0" err="1"/>
              <a:t>Xóa</a:t>
            </a:r>
            <a:r>
              <a:rPr lang="en-US" sz="2000" dirty="0"/>
              <a:t> Node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endParaRPr lang="en-US" sz="2000" dirty="0"/>
          </a:p>
          <a:p>
            <a:r>
              <a:rPr lang="en-US" sz="2000" dirty="0"/>
              <a:t>4/ </a:t>
            </a:r>
            <a:r>
              <a:rPr lang="en-US" sz="2000" dirty="0" err="1"/>
              <a:t>Sắp</a:t>
            </a:r>
            <a:r>
              <a:rPr lang="en-US" sz="2000" dirty="0"/>
              <a:t> </a:t>
            </a:r>
            <a:r>
              <a:rPr lang="en-US" sz="2000" dirty="0" err="1"/>
              <a:t>xếp</a:t>
            </a:r>
            <a:r>
              <a:rPr lang="en-US" sz="2000" dirty="0"/>
              <a:t> </a:t>
            </a:r>
            <a:r>
              <a:rPr lang="en-US" sz="2000" dirty="0" err="1"/>
              <a:t>danh</a:t>
            </a:r>
            <a:r>
              <a:rPr lang="en-US" sz="2000" dirty="0"/>
              <a:t> </a:t>
            </a:r>
            <a:r>
              <a:rPr lang="en-US" sz="2000" dirty="0" err="1"/>
              <a:t>sách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Node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endParaRPr lang="en-US" sz="2000" dirty="0"/>
          </a:p>
          <a:p>
            <a:r>
              <a:rPr lang="en-US" sz="2000" dirty="0"/>
              <a:t>5/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=&gt; </a:t>
            </a:r>
            <a:r>
              <a:rPr lang="en-US" sz="2000" dirty="0" err="1"/>
              <a:t>bản</a:t>
            </a:r>
            <a:r>
              <a:rPr lang="en-US" sz="2000" dirty="0"/>
              <a:t> </a:t>
            </a:r>
            <a:r>
              <a:rPr lang="en-US" sz="2000" dirty="0" err="1"/>
              <a:t>chất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cách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bên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=&gt;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học</a:t>
            </a:r>
            <a:r>
              <a:rPr lang="en-US" sz="2000" dirty="0"/>
              <a:t> </a:t>
            </a:r>
            <a:r>
              <a:rPr lang="en-US" sz="2000" dirty="0" err="1"/>
              <a:t>kỹ</a:t>
            </a:r>
            <a:r>
              <a:rPr lang="en-US" sz="2000" dirty="0"/>
              <a:t> </a:t>
            </a:r>
            <a:r>
              <a:rPr lang="en-US" sz="2000" dirty="0" err="1"/>
              <a:t>phần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ở </a:t>
            </a:r>
            <a:r>
              <a:rPr lang="en-US" sz="2000" dirty="0" err="1"/>
              <a:t>phép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vì</a:t>
            </a:r>
            <a:r>
              <a:rPr lang="en-US" sz="2000" dirty="0"/>
              <a:t> ở </a:t>
            </a:r>
            <a:r>
              <a:rPr lang="en-US" sz="2000" dirty="0" err="1"/>
              <a:t>đây</a:t>
            </a:r>
            <a:r>
              <a:rPr lang="en-US" sz="2000" dirty="0"/>
              <a:t> Anh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dạy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en-US" sz="2000" dirty="0"/>
              <a:t> </a:t>
            </a:r>
            <a:r>
              <a:rPr lang="en-US" sz="2000" dirty="0" err="1"/>
              <a:t>phần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vì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/>
              <a:t> </a:t>
            </a:r>
            <a:r>
              <a:rPr lang="en-US" sz="2000" dirty="0" err="1"/>
              <a:t>nhau</a:t>
            </a:r>
            <a:r>
              <a:rPr lang="en-US" sz="2000" dirty="0"/>
              <a:t> </a:t>
            </a:r>
            <a:r>
              <a:rPr lang="en-US" sz="2000" dirty="0" err="1"/>
              <a:t>mà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32512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299649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(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Tạo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)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vi-VN" sz="2000" dirty="0" err="1"/>
              <a:t>Bước</a:t>
            </a:r>
            <a:r>
              <a:rPr lang="vi-VN" sz="2000" dirty="0"/>
              <a:t> 1: </a:t>
            </a:r>
            <a:r>
              <a:rPr lang="vi-VN" sz="2000" dirty="0" err="1"/>
              <a:t>Bắt</a:t>
            </a:r>
            <a:r>
              <a:rPr lang="vi-VN" sz="2000" dirty="0"/>
              <a:t> </a:t>
            </a:r>
            <a:r>
              <a:rPr lang="vi-VN" sz="2000" dirty="0" err="1"/>
              <a:t>đầu</a:t>
            </a:r>
            <a:r>
              <a:rPr lang="vi-VN" sz="2000" dirty="0"/>
              <a:t> </a:t>
            </a:r>
            <a:r>
              <a:rPr lang="vi-VN" sz="2000" dirty="0" err="1"/>
              <a:t>từ</a:t>
            </a:r>
            <a:r>
              <a:rPr lang="vi-VN" sz="2000" dirty="0"/>
              <a:t> </a:t>
            </a:r>
            <a:r>
              <a:rPr lang="vi-VN" sz="2000" dirty="0" err="1"/>
              <a:t>gốc</a:t>
            </a:r>
            <a:r>
              <a:rPr lang="vi-VN" sz="2000" dirty="0"/>
              <a:t> </a:t>
            </a:r>
          </a:p>
          <a:p>
            <a:r>
              <a:rPr lang="vi-VN" sz="2000" dirty="0"/>
              <a:t> </a:t>
            </a:r>
          </a:p>
          <a:p>
            <a:r>
              <a:rPr lang="vi-VN" sz="2000" dirty="0" err="1"/>
              <a:t>Bước</a:t>
            </a:r>
            <a:r>
              <a:rPr lang="vi-VN" sz="2000" dirty="0"/>
              <a:t> 2: So </a:t>
            </a:r>
            <a:r>
              <a:rPr lang="vi-VN" sz="2000" dirty="0" err="1"/>
              <a:t>sánh</a:t>
            </a:r>
            <a:r>
              <a:rPr lang="vi-VN" sz="2000" dirty="0"/>
              <a:t> </a:t>
            </a:r>
            <a:r>
              <a:rPr lang="vi-VN" sz="2000" dirty="0" err="1"/>
              <a:t>dữ</a:t>
            </a:r>
            <a:r>
              <a:rPr lang="vi-VN" sz="2000" dirty="0"/>
              <a:t> </a:t>
            </a:r>
            <a:r>
              <a:rPr lang="vi-VN" sz="2000" dirty="0" err="1"/>
              <a:t>liệu</a:t>
            </a:r>
            <a:r>
              <a:rPr lang="vi-VN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) </a:t>
            </a:r>
            <a:r>
              <a:rPr lang="vi-VN" sz="2000" dirty="0" err="1"/>
              <a:t>cần</a:t>
            </a:r>
            <a:r>
              <a:rPr lang="vi-VN" sz="2000" dirty="0"/>
              <a:t> thêm </a:t>
            </a:r>
            <a:r>
              <a:rPr lang="vi-VN" sz="2000" dirty="0" err="1"/>
              <a:t>với</a:t>
            </a:r>
            <a:r>
              <a:rPr lang="vi-VN" sz="2000" dirty="0"/>
              <a:t> </a:t>
            </a:r>
            <a:r>
              <a:rPr lang="vi-VN" sz="2000" dirty="0" err="1"/>
              <a:t>dữ</a:t>
            </a:r>
            <a:r>
              <a:rPr lang="vi-VN" sz="2000" dirty="0"/>
              <a:t> </a:t>
            </a:r>
            <a:r>
              <a:rPr lang="vi-VN" sz="2000" dirty="0" err="1"/>
              <a:t>liệu</a:t>
            </a:r>
            <a:r>
              <a:rPr lang="vi-VN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) </a:t>
            </a:r>
            <a:r>
              <a:rPr lang="vi-VN" sz="2000" dirty="0" err="1"/>
              <a:t>của</a:t>
            </a:r>
            <a:r>
              <a:rPr lang="vi-VN" sz="2000" dirty="0"/>
              <a:t> </a:t>
            </a:r>
            <a:r>
              <a:rPr lang="vi-VN" sz="2000" dirty="0" err="1"/>
              <a:t>node</a:t>
            </a:r>
            <a:r>
              <a:rPr lang="en-US" sz="2000" dirty="0"/>
              <a:t> </a:t>
            </a:r>
            <a:r>
              <a:rPr lang="en-US" sz="2000" dirty="0" err="1"/>
              <a:t>gốc</a:t>
            </a:r>
            <a:r>
              <a:rPr lang="vi-VN" sz="2000" dirty="0"/>
              <a:t> </a:t>
            </a:r>
            <a:r>
              <a:rPr lang="vi-VN" sz="2000" dirty="0" err="1"/>
              <a:t>hiện</a:t>
            </a:r>
            <a:r>
              <a:rPr lang="vi-VN" sz="2000" dirty="0"/>
              <a:t> h</a:t>
            </a:r>
            <a:r>
              <a:rPr lang="en-US" sz="2000" dirty="0"/>
              <a:t>à</a:t>
            </a:r>
            <a:r>
              <a:rPr lang="vi-VN" sz="2000" dirty="0" err="1"/>
              <a:t>nh</a:t>
            </a:r>
            <a:r>
              <a:rPr lang="en-US" sz="2000" dirty="0"/>
              <a:t>:</a:t>
            </a:r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bằng</a:t>
            </a:r>
            <a:r>
              <a:rPr lang="vi-VN" sz="2000" dirty="0"/>
              <a:t> nhau =&gt; </a:t>
            </a:r>
            <a:r>
              <a:rPr lang="vi-VN" sz="2000" dirty="0" err="1"/>
              <a:t>Đã</a:t>
            </a:r>
            <a:r>
              <a:rPr lang="vi-VN" sz="2000" dirty="0"/>
              <a:t> </a:t>
            </a:r>
            <a:r>
              <a:rPr lang="vi-VN" sz="2000" dirty="0" err="1"/>
              <a:t>tồn</a:t>
            </a:r>
            <a:r>
              <a:rPr lang="vi-VN" sz="2000" dirty="0"/>
              <a:t> </a:t>
            </a:r>
            <a:r>
              <a:rPr lang="vi-VN" sz="2000" dirty="0" err="1"/>
              <a:t>tại</a:t>
            </a:r>
            <a:r>
              <a:rPr lang="en-US" sz="2000" dirty="0"/>
              <a:t> =&gt; </a:t>
            </a:r>
            <a:r>
              <a:rPr lang="vi-VN" sz="2000" dirty="0" err="1"/>
              <a:t>Kết</a:t>
            </a:r>
            <a:r>
              <a:rPr lang="vi-VN" sz="2000" dirty="0"/>
              <a:t> </a:t>
            </a:r>
            <a:r>
              <a:rPr lang="vi-VN" sz="2000" dirty="0" err="1"/>
              <a:t>thúc</a:t>
            </a:r>
            <a:r>
              <a:rPr lang="vi-VN" sz="2000" dirty="0"/>
              <a:t> </a:t>
            </a:r>
            <a:r>
              <a:rPr lang="en-US" sz="2000" dirty="0"/>
              <a:t>(</a:t>
            </a:r>
            <a:r>
              <a:rPr lang="en-US" sz="2000" dirty="0" err="1"/>
              <a:t>tính</a:t>
            </a:r>
            <a:r>
              <a:rPr lang="en-US" sz="2000" dirty="0"/>
              <a:t> </a:t>
            </a:r>
            <a:r>
              <a:rPr lang="en-US" sz="2000" dirty="0" err="1"/>
              <a:t>chất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chỉ</a:t>
            </a:r>
            <a:r>
              <a:rPr lang="en-US" sz="2000" dirty="0"/>
              <a:t> </a:t>
            </a:r>
            <a:r>
              <a:rPr lang="en-US" sz="2000" dirty="0" err="1"/>
              <a:t>chứa</a:t>
            </a:r>
            <a:r>
              <a:rPr lang="en-US" sz="2000" dirty="0"/>
              <a:t>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biệt</a:t>
            </a:r>
            <a:r>
              <a:rPr lang="en-US" sz="2000" dirty="0"/>
              <a:t>)</a:t>
            </a:r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nhỏ</a:t>
            </a:r>
            <a:r>
              <a:rPr lang="vi-VN" sz="2000" dirty="0"/>
              <a:t> hơn =&gt; Đi qua </a:t>
            </a:r>
            <a:r>
              <a:rPr lang="vi-VN" sz="2000" dirty="0" err="1"/>
              <a:t>nhánh</a:t>
            </a:r>
            <a:r>
              <a:rPr lang="vi-VN" sz="2000" dirty="0"/>
              <a:t> </a:t>
            </a:r>
            <a:r>
              <a:rPr lang="vi-VN" sz="2000" dirty="0" err="1"/>
              <a:t>trái</a:t>
            </a:r>
            <a:r>
              <a:rPr lang="vi-VN" sz="2000" dirty="0"/>
              <a:t>, </a:t>
            </a:r>
            <a:r>
              <a:rPr lang="vi-VN" sz="2000" dirty="0" err="1"/>
              <a:t>Tiếp</a:t>
            </a:r>
            <a:r>
              <a:rPr lang="en-US" sz="2000" dirty="0"/>
              <a:t> </a:t>
            </a:r>
            <a:r>
              <a:rPr lang="en-US" sz="2000" dirty="0" err="1"/>
              <a:t>tục</a:t>
            </a:r>
            <a:r>
              <a:rPr lang="en-US" sz="2000" dirty="0"/>
              <a:t> </a:t>
            </a:r>
            <a:r>
              <a:rPr lang="en-US" sz="2000" dirty="0" err="1"/>
              <a:t>lặp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vi-VN" sz="2000" dirty="0"/>
              <a:t> </a:t>
            </a:r>
            <a:r>
              <a:rPr lang="vi-VN" sz="2000" dirty="0" err="1"/>
              <a:t>bước</a:t>
            </a:r>
            <a:r>
              <a:rPr lang="vi-VN" sz="2000" dirty="0"/>
              <a:t> 2. </a:t>
            </a:r>
            <a:endParaRPr lang="en-US" sz="2000" dirty="0"/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lớn</a:t>
            </a:r>
            <a:r>
              <a:rPr lang="vi-VN" sz="2000" dirty="0"/>
              <a:t> hơn =&gt; Đi qua </a:t>
            </a:r>
            <a:r>
              <a:rPr lang="vi-VN" sz="2000" dirty="0" err="1"/>
              <a:t>nhánh</a:t>
            </a:r>
            <a:r>
              <a:rPr lang="vi-VN" sz="2000" dirty="0"/>
              <a:t> </a:t>
            </a:r>
            <a:r>
              <a:rPr lang="vi-VN" sz="2000" dirty="0" err="1"/>
              <a:t>phải</a:t>
            </a:r>
            <a:r>
              <a:rPr lang="vi-VN" sz="2000" dirty="0"/>
              <a:t>, </a:t>
            </a:r>
            <a:r>
              <a:rPr lang="vi-VN" sz="2000" dirty="0" err="1"/>
              <a:t>Tiếp</a:t>
            </a:r>
            <a:r>
              <a:rPr lang="en-US" sz="2000" dirty="0"/>
              <a:t> </a:t>
            </a:r>
            <a:r>
              <a:rPr lang="en-US" sz="2000" dirty="0" err="1"/>
              <a:t>tục</a:t>
            </a:r>
            <a:r>
              <a:rPr lang="en-US" sz="2000" dirty="0"/>
              <a:t> </a:t>
            </a:r>
            <a:r>
              <a:rPr lang="en-US" sz="2000" dirty="0" err="1"/>
              <a:t>lặp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vi-VN" sz="2000" dirty="0"/>
              <a:t> </a:t>
            </a:r>
            <a:r>
              <a:rPr lang="vi-VN" sz="2000" dirty="0" err="1"/>
              <a:t>bước</a:t>
            </a:r>
            <a:r>
              <a:rPr lang="vi-VN" sz="2000" dirty="0"/>
              <a:t> 2. </a:t>
            </a:r>
          </a:p>
          <a:p>
            <a:r>
              <a:rPr lang="vi-VN" sz="2000" dirty="0"/>
              <a:t> </a:t>
            </a:r>
          </a:p>
          <a:p>
            <a:r>
              <a:rPr lang="vi-VN" sz="2000" dirty="0" err="1"/>
              <a:t>Bước</a:t>
            </a:r>
            <a:r>
              <a:rPr lang="vi-VN" sz="2000" dirty="0"/>
              <a:t> 3: Không </a:t>
            </a:r>
            <a:r>
              <a:rPr lang="vi-VN" sz="2000" dirty="0" err="1"/>
              <a:t>thể</a:t>
            </a:r>
            <a:r>
              <a:rPr lang="vi-VN" sz="2000" dirty="0"/>
              <a:t> đi </a:t>
            </a:r>
            <a:r>
              <a:rPr lang="vi-VN" sz="2000" dirty="0" err="1"/>
              <a:t>tiếp</a:t>
            </a:r>
            <a:r>
              <a:rPr lang="vi-VN" sz="2000" dirty="0"/>
              <a:t> </a:t>
            </a:r>
            <a:r>
              <a:rPr lang="vi-VN" sz="2000" dirty="0" err="1"/>
              <a:t>nữa</a:t>
            </a:r>
            <a:r>
              <a:rPr lang="vi-VN" sz="2000" dirty="0"/>
              <a:t> =&gt; </a:t>
            </a:r>
            <a:r>
              <a:rPr lang="vi-VN" sz="2000" dirty="0" err="1"/>
              <a:t>Tạo</a:t>
            </a:r>
            <a:r>
              <a:rPr lang="vi-VN" sz="2000" dirty="0"/>
              <a:t> </a:t>
            </a:r>
            <a:r>
              <a:rPr lang="vi-VN" sz="2000" dirty="0" err="1"/>
              <a:t>node</a:t>
            </a:r>
            <a:r>
              <a:rPr lang="vi-VN" sz="2000" dirty="0"/>
              <a:t> </a:t>
            </a:r>
            <a:r>
              <a:rPr lang="vi-VN" sz="2000" dirty="0" err="1"/>
              <a:t>mới</a:t>
            </a:r>
            <a:r>
              <a:rPr lang="vi-VN" sz="2000" dirty="0"/>
              <a:t> </a:t>
            </a:r>
            <a:r>
              <a:rPr lang="vi-VN" sz="2000" dirty="0" err="1"/>
              <a:t>với</a:t>
            </a:r>
            <a:r>
              <a:rPr lang="vi-VN" sz="2000" dirty="0"/>
              <a:t> </a:t>
            </a:r>
            <a:r>
              <a:rPr lang="vi-VN" sz="2000" dirty="0" err="1"/>
              <a:t>dữ</a:t>
            </a:r>
            <a:r>
              <a:rPr lang="vi-VN" sz="2000" dirty="0"/>
              <a:t> </a:t>
            </a:r>
            <a:r>
              <a:rPr lang="vi-VN" sz="2000" dirty="0" err="1"/>
              <a:t>liệu</a:t>
            </a:r>
            <a:r>
              <a:rPr lang="vi-VN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) </a:t>
            </a:r>
            <a:r>
              <a:rPr lang="vi-VN" sz="2000" dirty="0" err="1"/>
              <a:t>cần</a:t>
            </a:r>
            <a:r>
              <a:rPr lang="vi-VN" sz="2000" dirty="0"/>
              <a:t> </a:t>
            </a:r>
            <a:r>
              <a:rPr lang="vi-VN" sz="2000" dirty="0" err="1"/>
              <a:t>th</a:t>
            </a:r>
            <a:r>
              <a:rPr lang="en-US" sz="2000" dirty="0"/>
              <a:t>ê</a:t>
            </a:r>
            <a:r>
              <a:rPr lang="vi-VN" sz="2000" dirty="0"/>
              <a:t>m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 </a:t>
            </a:r>
            <a:r>
              <a:rPr lang="en-US" sz="2000" dirty="0" err="1"/>
              <a:t>vào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vi-VN" sz="2000" dirty="0"/>
              <a:t>. </a:t>
            </a:r>
            <a:r>
              <a:rPr lang="vi-VN" sz="2000" dirty="0" err="1"/>
              <a:t>Kết</a:t>
            </a:r>
            <a:r>
              <a:rPr lang="vi-VN" sz="2000" dirty="0"/>
              <a:t> </a:t>
            </a:r>
            <a:r>
              <a:rPr lang="vi-VN" sz="2000" dirty="0" err="1"/>
              <a:t>thúc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93455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299649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(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Tạo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)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34775" y="1191258"/>
            <a:ext cx="847444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Bài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tập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rèn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luyện</a:t>
            </a:r>
            <a:r>
              <a:rPr lang="en-US" sz="2400" b="1" dirty="0">
                <a:solidFill>
                  <a:srgbClr val="FF0000"/>
                </a:solidFill>
              </a:rPr>
              <a:t>: </a:t>
            </a:r>
            <a:r>
              <a:rPr lang="en-US" sz="2400" b="1" dirty="0" err="1">
                <a:solidFill>
                  <a:srgbClr val="FF0000"/>
                </a:solidFill>
              </a:rPr>
              <a:t>Thêm</a:t>
            </a:r>
            <a:r>
              <a:rPr lang="en-US" sz="2400" b="1" dirty="0">
                <a:solidFill>
                  <a:srgbClr val="FF0000"/>
                </a:solidFill>
              </a:rPr>
              <a:t> Node </a:t>
            </a:r>
            <a:r>
              <a:rPr lang="en-US" sz="2400" b="1" dirty="0" err="1">
                <a:solidFill>
                  <a:srgbClr val="FF0000"/>
                </a:solidFill>
              </a:rPr>
              <a:t>vào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cây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Tạo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dãy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nhập</a:t>
            </a:r>
            <a:r>
              <a:rPr lang="en-US" sz="2000" dirty="0"/>
              <a:t> </a:t>
            </a:r>
            <a:r>
              <a:rPr lang="en-US" sz="2000" dirty="0" err="1"/>
              <a:t>vào</a:t>
            </a:r>
            <a:r>
              <a:rPr lang="en-US" sz="2000" dirty="0"/>
              <a:t> </a:t>
            </a:r>
            <a:r>
              <a:rPr lang="en-US" sz="2000" dirty="0" err="1"/>
              <a:t>lần</a:t>
            </a:r>
            <a:r>
              <a:rPr lang="en-US" sz="2000" dirty="0"/>
              <a:t> l</a:t>
            </a:r>
            <a:r>
              <a:rPr lang="vi-VN" sz="2000" dirty="0"/>
              <a:t>ư</a:t>
            </a:r>
            <a:r>
              <a:rPr lang="en-US" sz="2000" dirty="0" err="1"/>
              <a:t>ợt</a:t>
            </a:r>
            <a:r>
              <a:rPr lang="en-US" sz="2000" dirty="0"/>
              <a:t>: </a:t>
            </a:r>
            <a:r>
              <a:rPr lang="en-US" dirty="0"/>
              <a:t>40, 5, 35, 45, 15, 56, 48, 13, 16, 49, 47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FF0000"/>
                </a:solidFill>
              </a:rPr>
              <a:t>Đáp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án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D6A8C5A6-BB73-442A-9B59-BBACF8046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636912"/>
            <a:ext cx="4392488" cy="3863466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8C08719A-BB1F-47F3-9C3A-AB8604BBFEB9}"/>
              </a:ext>
            </a:extLst>
          </p:cNvPr>
          <p:cNvSpPr/>
          <p:nvPr/>
        </p:nvSpPr>
        <p:spPr>
          <a:xfrm>
            <a:off x="1994873" y="2529980"/>
            <a:ext cx="5616624" cy="3935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16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Về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Mối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Quan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Hệ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Tuyến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&amp;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Cấp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79512" y="1170737"/>
            <a:ext cx="83529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Danh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sau (quan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trên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nên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mô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í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“trên-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nhánh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299649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(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Tạo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)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156790"/>
            <a:ext cx="847444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Bài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tập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rèn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luyện</a:t>
            </a:r>
            <a:r>
              <a:rPr lang="en-US" sz="2400" b="1" dirty="0">
                <a:solidFill>
                  <a:srgbClr val="FF0000"/>
                </a:solidFill>
              </a:rPr>
              <a:t>: </a:t>
            </a:r>
            <a:r>
              <a:rPr lang="en-US" sz="2400" b="1" dirty="0" err="1">
                <a:solidFill>
                  <a:srgbClr val="FF0000"/>
                </a:solidFill>
              </a:rPr>
              <a:t>Thêm</a:t>
            </a:r>
            <a:r>
              <a:rPr lang="en-US" sz="2400" b="1" dirty="0">
                <a:solidFill>
                  <a:srgbClr val="FF0000"/>
                </a:solidFill>
              </a:rPr>
              <a:t> Node </a:t>
            </a:r>
            <a:r>
              <a:rPr lang="en-US" sz="2400" b="1" dirty="0" err="1">
                <a:solidFill>
                  <a:srgbClr val="FF0000"/>
                </a:solidFill>
              </a:rPr>
              <a:t>vào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cây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Tạo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dãy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nhập</a:t>
            </a:r>
            <a:r>
              <a:rPr lang="en-US" sz="2000" dirty="0"/>
              <a:t> </a:t>
            </a:r>
            <a:r>
              <a:rPr lang="en-US" sz="2000" dirty="0" err="1"/>
              <a:t>vào</a:t>
            </a:r>
            <a:r>
              <a:rPr lang="en-US" sz="2000" dirty="0"/>
              <a:t> </a:t>
            </a:r>
            <a:r>
              <a:rPr lang="en-US" sz="2000" dirty="0" err="1"/>
              <a:t>lần</a:t>
            </a:r>
            <a:r>
              <a:rPr lang="en-US" sz="2000" dirty="0"/>
              <a:t> l</a:t>
            </a:r>
            <a:r>
              <a:rPr lang="vi-VN" sz="2000" dirty="0"/>
              <a:t>ư</a:t>
            </a:r>
            <a:r>
              <a:rPr lang="en-US" sz="2000" dirty="0" err="1"/>
              <a:t>ợt</a:t>
            </a:r>
            <a:r>
              <a:rPr lang="en-US" sz="2000" dirty="0"/>
              <a:t>: </a:t>
            </a:r>
            <a:r>
              <a:rPr lang="en-US" dirty="0"/>
              <a:t>8, 3, 5, 2, 20, 11, 30, 9, 18, 4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FF0000"/>
                </a:solidFill>
              </a:rPr>
              <a:t>Đáp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án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196D2F82-9C9D-4CAF-BBD7-EDF1C4A78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842" y="2708920"/>
            <a:ext cx="3322315" cy="3706892"/>
          </a:xfrm>
          <a:prstGeom prst="rect">
            <a:avLst/>
          </a:prstGeom>
        </p:spPr>
      </p:pic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422DA013-6FA2-4BC3-A391-62DCDD8901E8}"/>
              </a:ext>
            </a:extLst>
          </p:cNvPr>
          <p:cNvSpPr/>
          <p:nvPr/>
        </p:nvSpPr>
        <p:spPr>
          <a:xfrm>
            <a:off x="2570937" y="2616112"/>
            <a:ext cx="4464496" cy="3816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467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299649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(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Tạo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)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156790"/>
            <a:ext cx="847444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Bài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tập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rèn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luyện</a:t>
            </a:r>
            <a:r>
              <a:rPr lang="en-US" sz="2400" b="1" dirty="0">
                <a:solidFill>
                  <a:srgbClr val="FF0000"/>
                </a:solidFill>
              </a:rPr>
              <a:t>: </a:t>
            </a:r>
            <a:r>
              <a:rPr lang="en-US" sz="2400" b="1" dirty="0" err="1">
                <a:solidFill>
                  <a:srgbClr val="FF0000"/>
                </a:solidFill>
              </a:rPr>
              <a:t>Thêm</a:t>
            </a:r>
            <a:r>
              <a:rPr lang="en-US" sz="2400" b="1" dirty="0">
                <a:solidFill>
                  <a:srgbClr val="FF0000"/>
                </a:solidFill>
              </a:rPr>
              <a:t> Node </a:t>
            </a:r>
            <a:r>
              <a:rPr lang="en-US" sz="2400" b="1" dirty="0" err="1">
                <a:solidFill>
                  <a:srgbClr val="FF0000"/>
                </a:solidFill>
              </a:rPr>
              <a:t>vào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cây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Tạo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kiếm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dãy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nhập</a:t>
            </a:r>
            <a:r>
              <a:rPr lang="en-US" sz="2000" dirty="0"/>
              <a:t> </a:t>
            </a:r>
            <a:r>
              <a:rPr lang="en-US" sz="2000" dirty="0" err="1"/>
              <a:t>vào</a:t>
            </a:r>
            <a:r>
              <a:rPr lang="en-US" sz="2000" dirty="0"/>
              <a:t> </a:t>
            </a:r>
            <a:r>
              <a:rPr lang="en-US" sz="2000" dirty="0" err="1"/>
              <a:t>lần</a:t>
            </a:r>
            <a:r>
              <a:rPr lang="en-US" sz="2000" dirty="0"/>
              <a:t> l</a:t>
            </a:r>
            <a:r>
              <a:rPr lang="vi-VN" sz="2000" dirty="0"/>
              <a:t>ư</a:t>
            </a:r>
            <a:r>
              <a:rPr lang="en-US" sz="2000" dirty="0" err="1"/>
              <a:t>ợt</a:t>
            </a:r>
            <a:r>
              <a:rPr lang="en-US" sz="2000" dirty="0"/>
              <a:t>: </a:t>
            </a:r>
            <a:r>
              <a:rPr lang="en-US" dirty="0"/>
              <a:t>44, 88, 59, 18, 37, 108, 13, 40, 44, 71, 15, 23, 59, 55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FF0000"/>
                </a:solidFill>
              </a:rPr>
              <a:t>Đáp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án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8CD7857E-94FA-48DB-BAB5-F1A11526B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708920"/>
            <a:ext cx="6505575" cy="3705225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6B44960B-7CCF-4401-A84F-3B57F986315E}"/>
              </a:ext>
            </a:extLst>
          </p:cNvPr>
          <p:cNvSpPr/>
          <p:nvPr/>
        </p:nvSpPr>
        <p:spPr>
          <a:xfrm>
            <a:off x="1835696" y="2869379"/>
            <a:ext cx="6192688" cy="3528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676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795593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trong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vi-VN" sz="2000" dirty="0" err="1"/>
              <a:t>Bước</a:t>
            </a:r>
            <a:r>
              <a:rPr lang="vi-VN" sz="2000" dirty="0"/>
              <a:t> 1: </a:t>
            </a:r>
            <a:r>
              <a:rPr lang="vi-VN" sz="2000" dirty="0" err="1"/>
              <a:t>Bắt</a:t>
            </a:r>
            <a:r>
              <a:rPr lang="vi-VN" sz="2000" dirty="0"/>
              <a:t> </a:t>
            </a:r>
            <a:r>
              <a:rPr lang="vi-VN" sz="2000" dirty="0" err="1"/>
              <a:t>đầu</a:t>
            </a:r>
            <a:r>
              <a:rPr lang="vi-VN" sz="2000" dirty="0"/>
              <a:t> </a:t>
            </a:r>
            <a:r>
              <a:rPr lang="vi-VN" sz="2000" dirty="0" err="1"/>
              <a:t>từ</a:t>
            </a:r>
            <a:r>
              <a:rPr lang="vi-VN" sz="2000" dirty="0"/>
              <a:t> </a:t>
            </a:r>
            <a:r>
              <a:rPr lang="vi-VN" sz="2000" dirty="0" err="1"/>
              <a:t>gốc</a:t>
            </a:r>
            <a:r>
              <a:rPr lang="vi-VN" sz="2000" dirty="0"/>
              <a:t> </a:t>
            </a:r>
          </a:p>
          <a:p>
            <a:r>
              <a:rPr lang="vi-VN" sz="2000" dirty="0"/>
              <a:t> </a:t>
            </a:r>
          </a:p>
          <a:p>
            <a:r>
              <a:rPr lang="vi-VN" sz="2000" dirty="0" err="1"/>
              <a:t>Bước</a:t>
            </a:r>
            <a:r>
              <a:rPr lang="vi-VN" sz="2000" dirty="0"/>
              <a:t> 2: So </a:t>
            </a:r>
            <a:r>
              <a:rPr lang="vi-VN" sz="2000" dirty="0" err="1"/>
              <a:t>sánh</a:t>
            </a:r>
            <a:r>
              <a:rPr lang="vi-VN" sz="2000" dirty="0"/>
              <a:t> </a:t>
            </a:r>
            <a:r>
              <a:rPr lang="vi-VN" sz="2000" dirty="0" err="1"/>
              <a:t>dữ</a:t>
            </a:r>
            <a:r>
              <a:rPr lang="vi-VN" sz="2000" dirty="0"/>
              <a:t> </a:t>
            </a:r>
            <a:r>
              <a:rPr lang="vi-VN" sz="2000" dirty="0" err="1"/>
              <a:t>liệu</a:t>
            </a:r>
            <a:r>
              <a:rPr lang="vi-VN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) </a:t>
            </a:r>
            <a:r>
              <a:rPr lang="vi-VN" sz="2000" dirty="0" err="1"/>
              <a:t>cần</a:t>
            </a:r>
            <a:r>
              <a:rPr lang="vi-VN" sz="2000" dirty="0"/>
              <a:t> t</a:t>
            </a:r>
            <a:r>
              <a:rPr lang="en-US" sz="2000" dirty="0" err="1"/>
              <a:t>ìm</a:t>
            </a:r>
            <a:r>
              <a:rPr lang="vi-VN" sz="2000" dirty="0"/>
              <a:t> </a:t>
            </a:r>
            <a:r>
              <a:rPr lang="vi-VN" sz="2000" dirty="0" err="1"/>
              <a:t>với</a:t>
            </a:r>
            <a:r>
              <a:rPr lang="vi-VN" sz="2000" dirty="0"/>
              <a:t> </a:t>
            </a:r>
            <a:r>
              <a:rPr lang="vi-VN" sz="2000" dirty="0" err="1"/>
              <a:t>dữ</a:t>
            </a:r>
            <a:r>
              <a:rPr lang="vi-VN" sz="2000" dirty="0"/>
              <a:t> </a:t>
            </a:r>
            <a:r>
              <a:rPr lang="vi-VN" sz="2000" dirty="0" err="1"/>
              <a:t>liệu</a:t>
            </a:r>
            <a:r>
              <a:rPr lang="vi-VN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vi-VN" sz="2000" dirty="0"/>
              <a:t>) </a:t>
            </a:r>
            <a:r>
              <a:rPr lang="vi-VN" sz="2000" dirty="0" err="1"/>
              <a:t>của</a:t>
            </a:r>
            <a:r>
              <a:rPr lang="vi-VN" sz="2000" dirty="0"/>
              <a:t> </a:t>
            </a:r>
            <a:r>
              <a:rPr lang="vi-VN" sz="2000" dirty="0" err="1"/>
              <a:t>node</a:t>
            </a:r>
            <a:r>
              <a:rPr lang="vi-VN" sz="2000" dirty="0"/>
              <a:t> </a:t>
            </a:r>
            <a:r>
              <a:rPr lang="vi-VN" sz="2000" dirty="0" err="1"/>
              <a:t>hiện</a:t>
            </a:r>
            <a:r>
              <a:rPr lang="vi-VN" sz="2000" dirty="0"/>
              <a:t> h</a:t>
            </a:r>
            <a:r>
              <a:rPr lang="en-US" sz="2000" dirty="0"/>
              <a:t>à</a:t>
            </a:r>
            <a:r>
              <a:rPr lang="vi-VN" sz="2000" dirty="0" err="1"/>
              <a:t>nh</a:t>
            </a:r>
            <a:r>
              <a:rPr lang="en-US" sz="2000" dirty="0"/>
              <a:t>:</a:t>
            </a:r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bằng</a:t>
            </a:r>
            <a:r>
              <a:rPr lang="vi-VN" sz="2000" dirty="0"/>
              <a:t> nhau =&gt;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thấy</a:t>
            </a:r>
            <a:r>
              <a:rPr lang="en-US" sz="2000" dirty="0"/>
              <a:t> =&gt;</a:t>
            </a:r>
            <a:r>
              <a:rPr lang="vi-VN" sz="2000" dirty="0"/>
              <a:t> </a:t>
            </a:r>
            <a:r>
              <a:rPr lang="vi-VN" sz="2000" dirty="0" err="1"/>
              <a:t>Kết</a:t>
            </a:r>
            <a:r>
              <a:rPr lang="vi-VN" sz="2000" dirty="0"/>
              <a:t> </a:t>
            </a:r>
            <a:r>
              <a:rPr lang="vi-VN" sz="2000" dirty="0" err="1"/>
              <a:t>thúc</a:t>
            </a:r>
            <a:endParaRPr lang="en-US" sz="2000" dirty="0"/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nhỏ</a:t>
            </a:r>
            <a:r>
              <a:rPr lang="vi-VN" sz="2000" dirty="0"/>
              <a:t> hơn =&gt; </a:t>
            </a:r>
            <a:r>
              <a:rPr lang="en-US" sz="2000" dirty="0" err="1"/>
              <a:t>Tìm</a:t>
            </a:r>
            <a:r>
              <a:rPr lang="vi-VN" sz="2000" dirty="0"/>
              <a:t> qua </a:t>
            </a:r>
            <a:r>
              <a:rPr lang="vi-VN" sz="2000" dirty="0" err="1"/>
              <a:t>nhánh</a:t>
            </a:r>
            <a:r>
              <a:rPr lang="vi-VN" sz="2000" dirty="0"/>
              <a:t> </a:t>
            </a:r>
            <a:r>
              <a:rPr lang="vi-VN" sz="2000" dirty="0" err="1"/>
              <a:t>trái</a:t>
            </a:r>
            <a:r>
              <a:rPr lang="vi-VN" sz="2000" dirty="0"/>
              <a:t>, </a:t>
            </a:r>
            <a:r>
              <a:rPr lang="vi-VN" sz="2000" dirty="0" err="1"/>
              <a:t>Tiếp</a:t>
            </a:r>
            <a:r>
              <a:rPr lang="en-US" sz="2000" dirty="0"/>
              <a:t> </a:t>
            </a:r>
            <a:r>
              <a:rPr lang="en-US" sz="2000" dirty="0" err="1"/>
              <a:t>tục</a:t>
            </a:r>
            <a:r>
              <a:rPr lang="en-US" sz="2000" dirty="0"/>
              <a:t> </a:t>
            </a:r>
            <a:r>
              <a:rPr lang="en-US" sz="2000" dirty="0" err="1"/>
              <a:t>lặp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vi-VN" sz="2000" dirty="0"/>
              <a:t> </a:t>
            </a:r>
            <a:r>
              <a:rPr lang="vi-VN" sz="2000" dirty="0" err="1"/>
              <a:t>bước</a:t>
            </a:r>
            <a:r>
              <a:rPr lang="vi-VN" sz="2000" dirty="0"/>
              <a:t> 2. </a:t>
            </a:r>
            <a:endParaRPr lang="en-US" sz="2000" dirty="0"/>
          </a:p>
          <a:p>
            <a:r>
              <a:rPr lang="en-US" sz="2000" dirty="0"/>
              <a:t>+</a:t>
            </a:r>
            <a:r>
              <a:rPr lang="vi-VN" sz="2000" dirty="0"/>
              <a:t> </a:t>
            </a:r>
            <a:r>
              <a:rPr lang="vi-VN" sz="2000" dirty="0" err="1"/>
              <a:t>Nếu</a:t>
            </a:r>
            <a:r>
              <a:rPr lang="vi-VN" sz="2000" dirty="0"/>
              <a:t> </a:t>
            </a:r>
            <a:r>
              <a:rPr lang="vi-VN" sz="2000" dirty="0" err="1"/>
              <a:t>lớn</a:t>
            </a:r>
            <a:r>
              <a:rPr lang="vi-VN" sz="2000" dirty="0"/>
              <a:t> hơn =&gt; </a:t>
            </a:r>
            <a:r>
              <a:rPr lang="en-US" sz="2000" dirty="0" err="1"/>
              <a:t>Tìm</a:t>
            </a:r>
            <a:r>
              <a:rPr lang="vi-VN" sz="2000" dirty="0"/>
              <a:t> qua </a:t>
            </a:r>
            <a:r>
              <a:rPr lang="vi-VN" sz="2000" dirty="0" err="1"/>
              <a:t>nhánh</a:t>
            </a:r>
            <a:r>
              <a:rPr lang="vi-VN" sz="2000" dirty="0"/>
              <a:t> </a:t>
            </a:r>
            <a:r>
              <a:rPr lang="vi-VN" sz="2000" dirty="0" err="1"/>
              <a:t>phải</a:t>
            </a:r>
            <a:r>
              <a:rPr lang="vi-VN" sz="2000" dirty="0"/>
              <a:t>, </a:t>
            </a:r>
            <a:r>
              <a:rPr lang="vi-VN" sz="2000" dirty="0" err="1"/>
              <a:t>Tiếp</a:t>
            </a:r>
            <a:r>
              <a:rPr lang="en-US" sz="2000" dirty="0"/>
              <a:t> </a:t>
            </a:r>
            <a:r>
              <a:rPr lang="en-US" sz="2000" dirty="0" err="1"/>
              <a:t>tục</a:t>
            </a:r>
            <a:r>
              <a:rPr lang="en-US" sz="2000" dirty="0"/>
              <a:t> </a:t>
            </a:r>
            <a:r>
              <a:rPr lang="en-US" sz="2000" dirty="0" err="1"/>
              <a:t>lặp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vi-VN" sz="2000" dirty="0"/>
              <a:t> </a:t>
            </a:r>
            <a:r>
              <a:rPr lang="vi-VN" sz="2000" dirty="0" err="1"/>
              <a:t>bước</a:t>
            </a:r>
            <a:r>
              <a:rPr lang="vi-VN" sz="2000" dirty="0"/>
              <a:t> 2. </a:t>
            </a:r>
          </a:p>
          <a:p>
            <a:r>
              <a:rPr lang="vi-VN" sz="2000" dirty="0"/>
              <a:t> </a:t>
            </a:r>
          </a:p>
          <a:p>
            <a:r>
              <a:rPr lang="vi-VN" sz="2000" dirty="0" err="1"/>
              <a:t>Bước</a:t>
            </a:r>
            <a:r>
              <a:rPr lang="vi-VN" sz="2000" dirty="0"/>
              <a:t> 3: Không </a:t>
            </a:r>
            <a:r>
              <a:rPr lang="vi-VN" sz="2000" dirty="0" err="1"/>
              <a:t>thể</a:t>
            </a:r>
            <a:r>
              <a:rPr lang="vi-VN" sz="2000" dirty="0"/>
              <a:t> đi </a:t>
            </a:r>
            <a:r>
              <a:rPr lang="vi-VN" sz="2000" dirty="0" err="1"/>
              <a:t>tiếp</a:t>
            </a:r>
            <a:r>
              <a:rPr lang="vi-VN" sz="2000" dirty="0"/>
              <a:t> </a:t>
            </a:r>
            <a:r>
              <a:rPr lang="vi-VN" sz="2000" dirty="0" err="1"/>
              <a:t>nữa</a:t>
            </a:r>
            <a:r>
              <a:rPr lang="vi-VN" sz="2000" dirty="0"/>
              <a:t> =&gt; </a:t>
            </a:r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luận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thấy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thúc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200255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795593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trong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Bài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tập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rèn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luyện</a:t>
            </a:r>
            <a:r>
              <a:rPr lang="en-US" sz="2400" b="1" dirty="0">
                <a:solidFill>
                  <a:srgbClr val="FF0000"/>
                </a:solidFill>
              </a:rPr>
              <a:t>: </a:t>
            </a:r>
            <a:r>
              <a:rPr lang="en-US" sz="2400" b="1" dirty="0" err="1">
                <a:solidFill>
                  <a:srgbClr val="FF0000"/>
                </a:solidFill>
              </a:rPr>
              <a:t>Tìm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kiếm</a:t>
            </a:r>
            <a:r>
              <a:rPr lang="en-US" sz="2400" b="1" dirty="0">
                <a:solidFill>
                  <a:srgbClr val="FF0000"/>
                </a:solidFill>
              </a:rPr>
              <a:t> Node </a:t>
            </a:r>
            <a:r>
              <a:rPr lang="en-US" sz="2400" b="1" dirty="0" err="1">
                <a:solidFill>
                  <a:srgbClr val="FF0000"/>
                </a:solidFill>
              </a:rPr>
              <a:t>trong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cây</a:t>
            </a:r>
            <a:endParaRPr lang="en-US" sz="2400" b="1" dirty="0">
              <a:solidFill>
                <a:srgbClr val="FF0000"/>
              </a:solidFill>
            </a:endParaRPr>
          </a:p>
          <a:p>
            <a:pPr algn="ctr"/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cây</a:t>
            </a:r>
            <a:r>
              <a:rPr lang="en-US" sz="2400" dirty="0"/>
              <a:t> ban </a:t>
            </a:r>
            <a:r>
              <a:rPr lang="en-US" sz="2400" dirty="0" err="1"/>
              <a:t>đầu</a:t>
            </a:r>
            <a:r>
              <a:rPr lang="en-US" sz="2400" dirty="0"/>
              <a:t> </a:t>
            </a:r>
            <a:r>
              <a:rPr lang="en-US" sz="2400" dirty="0" err="1"/>
              <a:t>đã</a:t>
            </a:r>
            <a:r>
              <a:rPr lang="en-US" sz="2400" dirty="0"/>
              <a:t> </a:t>
            </a:r>
            <a:r>
              <a:rPr lang="en-US" sz="2400" dirty="0" err="1"/>
              <a:t>tạo</a:t>
            </a:r>
            <a:r>
              <a:rPr lang="en-US" sz="2400" dirty="0"/>
              <a:t> ra tr</a:t>
            </a:r>
            <a:r>
              <a:rPr lang="vi-VN" sz="2400" dirty="0"/>
              <a:t>ư</a:t>
            </a:r>
            <a:r>
              <a:rPr lang="en-US" sz="2400" dirty="0" err="1"/>
              <a:t>ớc</a:t>
            </a:r>
            <a:r>
              <a:rPr lang="en-US" sz="2400" dirty="0"/>
              <a:t> </a:t>
            </a:r>
            <a:r>
              <a:rPr lang="en-US" sz="2400" dirty="0" err="1"/>
              <a:t>đó</a:t>
            </a:r>
            <a:r>
              <a:rPr lang="en-US" sz="2400" dirty="0"/>
              <a:t> </a:t>
            </a:r>
            <a:r>
              <a:rPr lang="en-US" sz="2400" dirty="0" err="1"/>
              <a:t>xem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tồn</a:t>
            </a:r>
            <a:r>
              <a:rPr lang="en-US" sz="2400" dirty="0"/>
              <a:t> </a:t>
            </a:r>
            <a:r>
              <a:rPr lang="en-US" sz="2400" dirty="0" err="1"/>
              <a:t>tại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Node 17, 16, 8, 5 </a:t>
            </a:r>
            <a:r>
              <a:rPr lang="en-US" sz="2400" dirty="0" err="1"/>
              <a:t>không</a:t>
            </a:r>
            <a:r>
              <a:rPr lang="en-US" sz="2400" dirty="0"/>
              <a:t>? </a:t>
            </a:r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 </a:t>
            </a:r>
            <a:r>
              <a:rPr lang="en-US" sz="2400" dirty="0" err="1"/>
              <a:t>quy</a:t>
            </a:r>
            <a:r>
              <a:rPr lang="en-US" sz="2400" dirty="0"/>
              <a:t> </a:t>
            </a:r>
            <a:r>
              <a:rPr lang="en-US" sz="2400" dirty="0" err="1"/>
              <a:t>trình</a:t>
            </a:r>
            <a:r>
              <a:rPr lang="en-US" sz="2400" dirty="0"/>
              <a:t> </a:t>
            </a:r>
            <a:r>
              <a:rPr lang="en-US" sz="2400" dirty="0" err="1"/>
              <a:t>từng</a:t>
            </a:r>
            <a:r>
              <a:rPr lang="en-US" sz="2400" dirty="0"/>
              <a:t> b</a:t>
            </a:r>
            <a:r>
              <a:rPr lang="vi-VN" sz="2400" dirty="0"/>
              <a:t>ư</a:t>
            </a:r>
            <a:r>
              <a:rPr lang="en-US" sz="2400" dirty="0" err="1"/>
              <a:t>ớc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04891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003505" cy="508000"/>
            <a:chOff x="789624" y="1191463"/>
            <a:chExt cx="2392732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trong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vi-VN" sz="2000" dirty="0" err="1"/>
              <a:t>Bước</a:t>
            </a:r>
            <a:r>
              <a:rPr lang="vi-VN" sz="2000" dirty="0"/>
              <a:t> 1: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đến</a:t>
            </a:r>
            <a:r>
              <a:rPr lang="en-US" sz="2000" dirty="0"/>
              <a:t> Node </a:t>
            </a:r>
            <a:r>
              <a:rPr lang="en-US" sz="2000" dirty="0" err="1"/>
              <a:t>chứa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(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)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b="1" dirty="0"/>
              <a:t>=&gt; </a:t>
            </a:r>
            <a:r>
              <a:rPr lang="en-US" sz="2000" b="1" dirty="0" err="1"/>
              <a:t>Quy</a:t>
            </a:r>
            <a:r>
              <a:rPr lang="en-US" sz="2000" b="1" dirty="0"/>
              <a:t> </a:t>
            </a:r>
            <a:r>
              <a:rPr lang="en-US" sz="2000" b="1" dirty="0" err="1"/>
              <a:t>tắc</a:t>
            </a:r>
            <a:r>
              <a:rPr lang="en-US" sz="2000" b="1" dirty="0"/>
              <a:t> </a:t>
            </a:r>
            <a:r>
              <a:rPr lang="en-US" sz="2000" b="1" dirty="0" err="1"/>
              <a:t>tìm</a:t>
            </a:r>
            <a:r>
              <a:rPr lang="en-US" sz="2000" b="1" dirty="0"/>
              <a:t> </a:t>
            </a:r>
            <a:r>
              <a:rPr lang="en-US" sz="2000" b="1" dirty="0" err="1"/>
              <a:t>kiếm</a:t>
            </a:r>
            <a:r>
              <a:rPr lang="en-US" sz="2000" b="1" dirty="0"/>
              <a:t> </a:t>
            </a:r>
            <a:r>
              <a:rPr lang="en-US" sz="2000" b="1" dirty="0" err="1"/>
              <a:t>đã</a:t>
            </a:r>
            <a:r>
              <a:rPr lang="en-US" sz="2000" b="1" dirty="0"/>
              <a:t> </a:t>
            </a:r>
            <a:r>
              <a:rPr lang="en-US" sz="2000" b="1" dirty="0" err="1"/>
              <a:t>học</a:t>
            </a:r>
            <a:r>
              <a:rPr lang="en-US" sz="2000" b="1" dirty="0"/>
              <a:t> ở tr</a:t>
            </a:r>
            <a:r>
              <a:rPr lang="vi-VN" sz="2000" b="1" dirty="0"/>
              <a:t>ư</a:t>
            </a:r>
            <a:r>
              <a:rPr lang="en-US" sz="2000" b="1" dirty="0" err="1"/>
              <a:t>ớc</a:t>
            </a:r>
            <a:r>
              <a:rPr lang="en-US" sz="2000" b="1" dirty="0"/>
              <a:t> </a:t>
            </a:r>
            <a:r>
              <a:rPr lang="en-US" sz="2000" b="1" dirty="0" err="1"/>
              <a:t>đó</a:t>
            </a:r>
            <a:endParaRPr lang="vi-VN" sz="2000" b="1" dirty="0"/>
          </a:p>
          <a:p>
            <a:r>
              <a:rPr lang="vi-VN" sz="2000" dirty="0"/>
              <a:t> </a:t>
            </a:r>
          </a:p>
          <a:p>
            <a:r>
              <a:rPr lang="vi-VN" sz="2000" dirty="0" err="1"/>
              <a:t>Bước</a:t>
            </a:r>
            <a:r>
              <a:rPr lang="vi-VN" sz="2000" dirty="0"/>
              <a:t> 2:</a:t>
            </a:r>
            <a:r>
              <a:rPr lang="en-US" sz="2000" dirty="0"/>
              <a:t> </a:t>
            </a:r>
            <a:r>
              <a:rPr lang="en-US" sz="2000" dirty="0" err="1"/>
              <a:t>Nếu</a:t>
            </a:r>
            <a:r>
              <a:rPr lang="en-US" sz="2000" dirty="0"/>
              <a:t> </a:t>
            </a:r>
            <a:r>
              <a:rPr lang="en-US" sz="2000" dirty="0" err="1"/>
              <a:t>tìm</a:t>
            </a:r>
            <a:r>
              <a:rPr lang="en-US" sz="2000" dirty="0"/>
              <a:t> </a:t>
            </a:r>
            <a:r>
              <a:rPr lang="en-US" sz="2000" dirty="0" err="1"/>
              <a:t>thấy</a:t>
            </a:r>
            <a:r>
              <a:rPr lang="en-US" sz="2000" dirty="0"/>
              <a:t> </a:t>
            </a:r>
            <a:r>
              <a:rPr lang="en-US" sz="2000" dirty="0" err="1"/>
              <a:t>thì</a:t>
            </a:r>
            <a:r>
              <a:rPr lang="en-US" sz="2000" dirty="0"/>
              <a:t>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3 tr</a:t>
            </a:r>
            <a:r>
              <a:rPr lang="vi-VN" sz="2000" dirty="0"/>
              <a:t>ư</a:t>
            </a:r>
            <a:r>
              <a:rPr lang="en-US" sz="2000" dirty="0" err="1"/>
              <a:t>ờng</a:t>
            </a:r>
            <a:r>
              <a:rPr lang="en-US" sz="2000" dirty="0"/>
              <a:t> </a:t>
            </a:r>
            <a:r>
              <a:rPr lang="en-US" sz="2000" dirty="0" err="1"/>
              <a:t>hợp</a:t>
            </a:r>
            <a:r>
              <a:rPr lang="en-US" sz="2000" dirty="0"/>
              <a:t> </a:t>
            </a:r>
            <a:r>
              <a:rPr lang="en-US" sz="2000" dirty="0" err="1"/>
              <a:t>xảy</a:t>
            </a:r>
            <a:r>
              <a:rPr lang="en-US" sz="2000" dirty="0"/>
              <a:t> ra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từng</a:t>
            </a:r>
            <a:r>
              <a:rPr lang="en-US" sz="2000" dirty="0"/>
              <a:t> tr</a:t>
            </a:r>
            <a:r>
              <a:rPr lang="vi-VN" sz="2000" dirty="0"/>
              <a:t>ư</a:t>
            </a:r>
            <a:r>
              <a:rPr lang="en-US" sz="2000" dirty="0" err="1"/>
              <a:t>ờng</a:t>
            </a:r>
            <a:r>
              <a:rPr lang="en-US" sz="2000" dirty="0"/>
              <a:t> </a:t>
            </a:r>
            <a:r>
              <a:rPr lang="en-US" sz="2000" dirty="0" err="1"/>
              <a:t>hợp</a:t>
            </a:r>
            <a:r>
              <a:rPr lang="en-US" sz="2000" dirty="0"/>
              <a:t>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ph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pháp</a:t>
            </a:r>
            <a:r>
              <a:rPr lang="en-US" sz="2000" dirty="0"/>
              <a:t> </a:t>
            </a:r>
            <a:r>
              <a:rPr lang="en-US" sz="2000" dirty="0" err="1"/>
              <a:t>xử</a:t>
            </a:r>
            <a:r>
              <a:rPr lang="en-US" sz="2000" dirty="0"/>
              <a:t> </a:t>
            </a:r>
            <a:r>
              <a:rPr lang="en-US" sz="2000" dirty="0" err="1"/>
              <a:t>lý</a:t>
            </a:r>
            <a:r>
              <a:rPr lang="en-US" sz="2000" dirty="0"/>
              <a:t> t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ứng</a:t>
            </a:r>
            <a:r>
              <a:rPr lang="en-US" sz="2000" dirty="0"/>
              <a:t> </a:t>
            </a:r>
            <a:r>
              <a:rPr lang="en-US" sz="2000" b="1" dirty="0"/>
              <a:t>=&gt; </a:t>
            </a:r>
            <a:r>
              <a:rPr lang="en-US" sz="2000" b="1" dirty="0" err="1"/>
              <a:t>phải</a:t>
            </a:r>
            <a:r>
              <a:rPr lang="en-US" sz="2000" b="1" dirty="0"/>
              <a:t> </a:t>
            </a:r>
            <a:r>
              <a:rPr lang="en-US" sz="2000" b="1" dirty="0" err="1"/>
              <a:t>xác</a:t>
            </a:r>
            <a:r>
              <a:rPr lang="en-US" sz="2000" b="1" dirty="0"/>
              <a:t> </a:t>
            </a:r>
            <a:r>
              <a:rPr lang="en-US" sz="2000" b="1" dirty="0" err="1"/>
              <a:t>định</a:t>
            </a:r>
            <a:r>
              <a:rPr lang="en-US" sz="2000" b="1" dirty="0"/>
              <a:t> </a:t>
            </a:r>
            <a:r>
              <a:rPr lang="en-US" sz="2000" b="1" dirty="0" err="1"/>
              <a:t>rõ</a:t>
            </a:r>
            <a:r>
              <a:rPr lang="en-US" sz="2000" b="1" dirty="0"/>
              <a:t> tr</a:t>
            </a:r>
            <a:r>
              <a:rPr lang="vi-VN" sz="2000" b="1" dirty="0"/>
              <a:t>ư</a:t>
            </a:r>
            <a:r>
              <a:rPr lang="en-US" sz="2000" b="1" dirty="0" err="1"/>
              <a:t>ờng</a:t>
            </a:r>
            <a:r>
              <a:rPr lang="en-US" sz="2000" b="1" dirty="0"/>
              <a:t> </a:t>
            </a:r>
            <a:r>
              <a:rPr lang="en-US" sz="2000" b="1" dirty="0" err="1"/>
              <a:t>hợp</a:t>
            </a:r>
            <a:r>
              <a:rPr lang="en-US" sz="2000" b="1" dirty="0"/>
              <a:t> </a:t>
            </a:r>
            <a:r>
              <a:rPr lang="en-US" sz="2000" b="1" dirty="0" err="1"/>
              <a:t>cụ</a:t>
            </a:r>
            <a:r>
              <a:rPr lang="en-US" sz="2000" b="1" dirty="0"/>
              <a:t> </a:t>
            </a:r>
            <a:r>
              <a:rPr lang="en-US" sz="2000" b="1" dirty="0" err="1"/>
              <a:t>thể</a:t>
            </a:r>
            <a:r>
              <a:rPr lang="en-US" sz="2000" b="1" dirty="0"/>
              <a:t> </a:t>
            </a:r>
            <a:r>
              <a:rPr lang="en-US" sz="2000" b="1" dirty="0" err="1"/>
              <a:t>để</a:t>
            </a:r>
            <a:r>
              <a:rPr lang="en-US" sz="2000" b="1" dirty="0"/>
              <a:t> </a:t>
            </a:r>
            <a:r>
              <a:rPr lang="en-US" sz="2000" b="1" dirty="0" err="1"/>
              <a:t>đi</a:t>
            </a:r>
            <a:r>
              <a:rPr lang="en-US" sz="2000" b="1" dirty="0"/>
              <a:t> </a:t>
            </a:r>
            <a:r>
              <a:rPr lang="en-US" sz="2000" b="1" dirty="0" err="1"/>
              <a:t>xử</a:t>
            </a:r>
            <a:r>
              <a:rPr lang="en-US" sz="2000" b="1" dirty="0"/>
              <a:t> </a:t>
            </a:r>
            <a:r>
              <a:rPr lang="en-US" sz="2000" b="1" dirty="0" err="1"/>
              <a:t>lý</a:t>
            </a:r>
            <a:r>
              <a:rPr lang="en-US" sz="2000" b="1" dirty="0"/>
              <a:t> </a:t>
            </a:r>
            <a:r>
              <a:rPr lang="en-US" sz="2000" b="1" dirty="0" err="1"/>
              <a:t>đúng</a:t>
            </a:r>
            <a:endParaRPr lang="en-US" sz="2000" b="1" dirty="0"/>
          </a:p>
          <a:p>
            <a:r>
              <a:rPr lang="en-US" sz="2000" dirty="0"/>
              <a:t>+ TH1: Node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Node </a:t>
            </a:r>
            <a:r>
              <a:rPr lang="en-US" sz="2000" dirty="0" err="1"/>
              <a:t>lá</a:t>
            </a:r>
            <a:r>
              <a:rPr lang="en-US" sz="2000" dirty="0"/>
              <a:t> (Node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con)</a:t>
            </a:r>
          </a:p>
          <a:p>
            <a:r>
              <a:rPr lang="en-US" sz="2000" dirty="0"/>
              <a:t>+ TH2: Node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Node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duy</a:t>
            </a:r>
            <a:r>
              <a:rPr lang="en-US" sz="2000" dirty="0"/>
              <a:t> </a:t>
            </a:r>
            <a:r>
              <a:rPr lang="en-US" sz="2000" dirty="0" err="1"/>
              <a:t>nhất</a:t>
            </a:r>
            <a:r>
              <a:rPr lang="en-US" sz="2000" dirty="0"/>
              <a:t> 1 con</a:t>
            </a:r>
          </a:p>
          <a:p>
            <a:r>
              <a:rPr lang="en-US" sz="2000" dirty="0"/>
              <a:t>+ TH3: Node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Node </a:t>
            </a:r>
            <a:r>
              <a:rPr lang="en-US" sz="2000" dirty="0" err="1"/>
              <a:t>có</a:t>
            </a:r>
            <a:r>
              <a:rPr lang="en-US" sz="2000" dirty="0"/>
              <a:t> </a:t>
            </a:r>
            <a:r>
              <a:rPr lang="en-US" sz="2000" dirty="0" err="1"/>
              <a:t>đủ</a:t>
            </a:r>
            <a:r>
              <a:rPr lang="en-US" sz="2000" dirty="0"/>
              <a:t> 2 con</a:t>
            </a:r>
          </a:p>
        </p:txBody>
      </p:sp>
    </p:spTree>
    <p:extLst>
      <p:ext uri="{BB962C8B-B14F-4D97-AF65-F5344CB8AC3E}">
        <p14:creationId xmlns:p14="http://schemas.microsoft.com/office/powerpoint/2010/main" val="31569046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227640" cy="508000"/>
            <a:chOff x="789624" y="1191463"/>
            <a:chExt cx="2479535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78559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TH1: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là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lá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Đây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tr</a:t>
            </a:r>
            <a:r>
              <a:rPr lang="vi-VN" sz="2000" dirty="0"/>
              <a:t>ư</a:t>
            </a:r>
            <a:r>
              <a:rPr lang="en-US" sz="2000" dirty="0" err="1"/>
              <a:t>ờng</a:t>
            </a:r>
            <a:r>
              <a:rPr lang="en-US" sz="2000" dirty="0"/>
              <a:t> </a:t>
            </a:r>
            <a:r>
              <a:rPr lang="en-US" sz="2000" dirty="0" err="1"/>
              <a:t>hợp</a:t>
            </a:r>
            <a:r>
              <a:rPr lang="en-US" sz="2000" dirty="0"/>
              <a:t> đ</a:t>
            </a:r>
            <a:r>
              <a:rPr lang="vi-VN" sz="2000" dirty="0"/>
              <a:t>ơ</a:t>
            </a:r>
            <a:r>
              <a:rPr lang="en-US" sz="2000" dirty="0"/>
              <a:t>n </a:t>
            </a:r>
            <a:r>
              <a:rPr lang="en-US" sz="2000" dirty="0" err="1"/>
              <a:t>giản</a:t>
            </a:r>
            <a:r>
              <a:rPr lang="en-US" sz="2000" dirty="0"/>
              <a:t> </a:t>
            </a:r>
            <a:r>
              <a:rPr lang="en-US" sz="2000" dirty="0" err="1"/>
              <a:t>nhất</a:t>
            </a:r>
            <a:r>
              <a:rPr lang="en-US" sz="2000" dirty="0"/>
              <a:t>: </a:t>
            </a:r>
            <a:r>
              <a:rPr lang="en-US" sz="2000" dirty="0" err="1"/>
              <a:t>Vì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Node </a:t>
            </a:r>
            <a:r>
              <a:rPr lang="en-US" sz="2000" dirty="0" err="1"/>
              <a:t>lá</a:t>
            </a:r>
            <a:r>
              <a:rPr lang="en-US" sz="2000" dirty="0"/>
              <a:t> </a:t>
            </a:r>
            <a:r>
              <a:rPr lang="en-US" sz="2000" dirty="0" err="1"/>
              <a:t>tức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con =&gt; </a:t>
            </a:r>
            <a:r>
              <a:rPr lang="en-US" sz="2000" dirty="0" err="1"/>
              <a:t>vì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con </a:t>
            </a:r>
            <a:r>
              <a:rPr lang="en-US" sz="2000" dirty="0" err="1"/>
              <a:t>nên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cần</a:t>
            </a:r>
            <a:r>
              <a:rPr lang="en-US" sz="2000" dirty="0"/>
              <a:t> lo </a:t>
            </a:r>
            <a:r>
              <a:rPr lang="en-US" sz="2000" dirty="0" err="1"/>
              <a:t>lắng</a:t>
            </a:r>
            <a:r>
              <a:rPr lang="en-US" sz="2000" dirty="0"/>
              <a:t> </a:t>
            </a:r>
            <a:r>
              <a:rPr lang="en-US" sz="2000" dirty="0" err="1"/>
              <a:t>quyền</a:t>
            </a:r>
            <a:r>
              <a:rPr lang="en-US" sz="2000" dirty="0"/>
              <a:t> </a:t>
            </a:r>
            <a:r>
              <a:rPr lang="en-US" sz="2000" dirty="0" err="1"/>
              <a:t>thừa</a:t>
            </a:r>
            <a:r>
              <a:rPr lang="en-US" sz="2000" dirty="0"/>
              <a:t> </a:t>
            </a:r>
            <a:r>
              <a:rPr lang="en-US" sz="2000" dirty="0" err="1"/>
              <a:t>kế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</a:t>
            </a:r>
            <a:r>
              <a:rPr lang="en-US" sz="2000" dirty="0" err="1"/>
              <a:t>đứa</a:t>
            </a:r>
            <a:r>
              <a:rPr lang="en-US" sz="2000" dirty="0"/>
              <a:t> </a:t>
            </a:r>
            <a:r>
              <a:rPr lang="en-US" sz="2000" dirty="0" err="1"/>
              <a:t>nào</a:t>
            </a:r>
            <a:r>
              <a:rPr lang="en-US" sz="2000" dirty="0"/>
              <a:t> </a:t>
            </a:r>
            <a:r>
              <a:rPr lang="en-US" sz="2000" dirty="0" err="1"/>
              <a:t>hết</a:t>
            </a:r>
            <a:r>
              <a:rPr lang="en-US" sz="2000" dirty="0"/>
              <a:t> =&gt;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luôn</a:t>
            </a:r>
            <a:r>
              <a:rPr lang="en-US" sz="2000" dirty="0"/>
              <a:t> </a:t>
            </a:r>
            <a:r>
              <a:rPr lang="en-US" sz="2000" dirty="0" err="1"/>
              <a:t>khỏi</a:t>
            </a:r>
            <a:r>
              <a:rPr lang="en-US" sz="2000" dirty="0"/>
              <a:t>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phải</a:t>
            </a:r>
            <a:r>
              <a:rPr lang="en-US" sz="2000" dirty="0"/>
              <a:t> lo </a:t>
            </a:r>
            <a:r>
              <a:rPr lang="en-US" sz="2000" dirty="0" err="1"/>
              <a:t>nghĩ</a:t>
            </a:r>
            <a:endParaRPr lang="en-US" sz="2000" dirty="0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ADD731C5-1C60-40DD-BDA9-32265D251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3645024"/>
            <a:ext cx="7613040" cy="169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406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42653"/>
            <a:ext cx="7844728" cy="508000"/>
            <a:chOff x="789624" y="1175316"/>
            <a:chExt cx="232201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19887" y="1175316"/>
              <a:ext cx="2191756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TH2: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1 con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239995" cy="272472"/>
              <a:chOff x="1110" y="2656"/>
              <a:chExt cx="1052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962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89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962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467544" y="1412776"/>
            <a:ext cx="84744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Phức</a:t>
            </a:r>
            <a:r>
              <a:rPr lang="en-US" sz="2000" dirty="0"/>
              <a:t> </a:t>
            </a:r>
            <a:r>
              <a:rPr lang="en-US" sz="2000" dirty="0" err="1"/>
              <a:t>tạp</a:t>
            </a:r>
            <a:r>
              <a:rPr lang="en-US" sz="2000" dirty="0"/>
              <a:t> h</a:t>
            </a:r>
            <a:r>
              <a:rPr lang="vi-VN" sz="2000" dirty="0"/>
              <a:t>ơ</a:t>
            </a:r>
            <a:r>
              <a:rPr lang="en-US" sz="2000" dirty="0"/>
              <a:t>n tr</a:t>
            </a:r>
            <a:r>
              <a:rPr lang="vi-VN" sz="2000" dirty="0"/>
              <a:t>ư</a:t>
            </a:r>
            <a:r>
              <a:rPr lang="en-US" sz="2000" dirty="0" err="1"/>
              <a:t>ờng</a:t>
            </a:r>
            <a:r>
              <a:rPr lang="en-US" sz="2000" dirty="0"/>
              <a:t> </a:t>
            </a:r>
            <a:r>
              <a:rPr lang="en-US" sz="2000" dirty="0" err="1"/>
              <a:t>hợp</a:t>
            </a:r>
            <a:r>
              <a:rPr lang="en-US" sz="2000" dirty="0"/>
              <a:t> tr</a:t>
            </a:r>
            <a:r>
              <a:rPr lang="vi-VN" sz="2000" dirty="0"/>
              <a:t>ư</a:t>
            </a:r>
            <a:r>
              <a:rPr lang="en-US" sz="2000" dirty="0" err="1"/>
              <a:t>ớc</a:t>
            </a:r>
            <a:r>
              <a:rPr lang="en-US" sz="2000" dirty="0"/>
              <a:t> 1 </a:t>
            </a:r>
            <a:r>
              <a:rPr lang="en-US" sz="2000" dirty="0" err="1"/>
              <a:t>chút</a:t>
            </a:r>
            <a:r>
              <a:rPr lang="en-US" sz="2000" dirty="0"/>
              <a:t>: Ở </a:t>
            </a:r>
            <a:r>
              <a:rPr lang="en-US" sz="2000" dirty="0" err="1"/>
              <a:t>đây</a:t>
            </a:r>
            <a:r>
              <a:rPr lang="en-US" sz="2000" dirty="0"/>
              <a:t> Node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đang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 1 con </a:t>
            </a:r>
            <a:r>
              <a:rPr lang="en-US" sz="2000" dirty="0" err="1"/>
              <a:t>nên</a:t>
            </a:r>
            <a:r>
              <a:rPr lang="en-US" sz="2000" dirty="0"/>
              <a:t> tr</a:t>
            </a:r>
            <a:r>
              <a:rPr lang="vi-VN" sz="2000" dirty="0"/>
              <a:t>ư</a:t>
            </a:r>
            <a:r>
              <a:rPr lang="en-US" sz="2000" dirty="0" err="1"/>
              <a:t>ớc</a:t>
            </a:r>
            <a:r>
              <a:rPr lang="en-US" sz="2000" dirty="0"/>
              <a:t> </a:t>
            </a:r>
            <a:r>
              <a:rPr lang="en-US" sz="2000" dirty="0" err="1"/>
              <a:t>khi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phải</a:t>
            </a:r>
            <a:r>
              <a:rPr lang="en-US" sz="2000" dirty="0"/>
              <a:t> </a:t>
            </a:r>
            <a:r>
              <a:rPr lang="en-US" sz="2000" dirty="0" err="1"/>
              <a:t>giao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en-US" sz="2000" dirty="0"/>
              <a:t> </a:t>
            </a:r>
            <a:r>
              <a:rPr lang="en-US" sz="2000" dirty="0" err="1"/>
              <a:t>quyền</a:t>
            </a:r>
            <a:r>
              <a:rPr lang="en-US" sz="2000" dirty="0"/>
              <a:t> </a:t>
            </a:r>
            <a:r>
              <a:rPr lang="en-US" sz="2000" dirty="0" err="1"/>
              <a:t>thừa</a:t>
            </a:r>
            <a:r>
              <a:rPr lang="en-US" sz="2000" dirty="0"/>
              <a:t> </a:t>
            </a:r>
            <a:r>
              <a:rPr lang="en-US" sz="2000" dirty="0" err="1"/>
              <a:t>kế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con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 =&gt; Con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 </a:t>
            </a:r>
            <a:r>
              <a:rPr lang="en-US" sz="2000" dirty="0" err="1"/>
              <a:t>sẽ</a:t>
            </a:r>
            <a:r>
              <a:rPr lang="en-US" sz="2000" dirty="0"/>
              <a:t> đ</a:t>
            </a:r>
            <a:r>
              <a:rPr lang="vi-VN" sz="2000" dirty="0"/>
              <a:t>ư</a:t>
            </a:r>
            <a:r>
              <a:rPr lang="en-US" sz="2000" dirty="0" err="1"/>
              <a:t>ợc</a:t>
            </a:r>
            <a:r>
              <a:rPr lang="en-US" sz="2000" dirty="0"/>
              <a:t> </a:t>
            </a:r>
            <a:r>
              <a:rPr lang="en-US" sz="2000" dirty="0" err="1"/>
              <a:t>đem</a:t>
            </a:r>
            <a:r>
              <a:rPr lang="en-US" sz="2000" dirty="0"/>
              <a:t> </a:t>
            </a:r>
            <a:r>
              <a:rPr lang="en-US" sz="2000" dirty="0" err="1"/>
              <a:t>lên</a:t>
            </a:r>
            <a:r>
              <a:rPr lang="en-US" sz="2000" dirty="0"/>
              <a:t> </a:t>
            </a:r>
            <a:r>
              <a:rPr lang="en-US" sz="2000" dirty="0" err="1"/>
              <a:t>thế</a:t>
            </a:r>
            <a:r>
              <a:rPr lang="en-US" sz="2000" dirty="0"/>
              <a:t> </a:t>
            </a:r>
            <a:r>
              <a:rPr lang="en-US" sz="2000" dirty="0" err="1"/>
              <a:t>chỗ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 </a:t>
            </a:r>
            <a:r>
              <a:rPr lang="en-US" sz="2000" dirty="0" err="1"/>
              <a:t>hiện</a:t>
            </a:r>
            <a:r>
              <a:rPr lang="en-US" sz="2000" dirty="0"/>
              <a:t> </a:t>
            </a:r>
            <a:r>
              <a:rPr lang="en-US" sz="2000" dirty="0" err="1"/>
              <a:t>tại</a:t>
            </a:r>
            <a:r>
              <a:rPr lang="en-US" sz="2000" dirty="0"/>
              <a:t> (</a:t>
            </a:r>
            <a:r>
              <a:rPr lang="en-US" sz="2000" dirty="0" err="1"/>
              <a:t>tức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cha </a:t>
            </a:r>
            <a:r>
              <a:rPr lang="en-US" sz="2000" dirty="0" err="1"/>
              <a:t>của</a:t>
            </a:r>
            <a:r>
              <a:rPr lang="en-US" sz="2000" dirty="0"/>
              <a:t> node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trỏ</a:t>
            </a:r>
            <a:r>
              <a:rPr lang="en-US" sz="2000" dirty="0"/>
              <a:t> </a:t>
            </a:r>
            <a:r>
              <a:rPr lang="en-US" sz="2000" dirty="0" err="1"/>
              <a:t>tới</a:t>
            </a:r>
            <a:r>
              <a:rPr lang="en-US" sz="2000" dirty="0"/>
              <a:t> con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nó</a:t>
            </a:r>
            <a:r>
              <a:rPr lang="en-US" sz="2000" dirty="0"/>
              <a:t>)</a:t>
            </a: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11949018-B2C5-43EA-B298-A6D1F8FE3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653535"/>
            <a:ext cx="8474449" cy="190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317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42653"/>
            <a:ext cx="8032824" cy="508000"/>
            <a:chOff x="789624" y="1175316"/>
            <a:chExt cx="2201221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873685" y="1175316"/>
              <a:ext cx="211716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TH3: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đủ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2 con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203950" cy="272472"/>
              <a:chOff x="1110" y="2656"/>
              <a:chExt cx="89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791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79725" y="1059932"/>
            <a:ext cx="847444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dirty="0"/>
          </a:p>
          <a:p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. </a:t>
            </a:r>
            <a:r>
              <a:rPr lang="en-US" dirty="0" err="1"/>
              <a:t>Vì</a:t>
            </a:r>
            <a:r>
              <a:rPr lang="en-US" dirty="0"/>
              <a:t> Node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2 con (con </a:t>
            </a:r>
            <a:r>
              <a:rPr lang="en-US" dirty="0" err="1"/>
              <a:t>trái</a:t>
            </a:r>
            <a:r>
              <a:rPr lang="en-US" dirty="0"/>
              <a:t>, con </a:t>
            </a:r>
            <a:r>
              <a:rPr lang="en-US" dirty="0" err="1"/>
              <a:t>phải</a:t>
            </a:r>
            <a:r>
              <a:rPr lang="en-US" dirty="0"/>
              <a:t>)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2 </a:t>
            </a:r>
            <a:r>
              <a:rPr lang="en-US" dirty="0" err="1"/>
              <a:t>cách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2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.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1 Node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tức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lấy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trị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đem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thay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vào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của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cần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sau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đi</a:t>
            </a:r>
            <a:r>
              <a:rPr lang="en-US" b="1" dirty="0">
                <a:solidFill>
                  <a:srgbClr val="FF0000"/>
                </a:solidFill>
              </a:rPr>
              <a:t>) =&gt; </a:t>
            </a:r>
            <a:r>
              <a:rPr lang="en-US" b="1" dirty="0" err="1">
                <a:solidFill>
                  <a:srgbClr val="FF0000"/>
                </a:solidFill>
              </a:rPr>
              <a:t>sau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gán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trị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cho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cần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xong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thì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lúc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này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thế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chỉ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tối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có</a:t>
            </a:r>
            <a:r>
              <a:rPr lang="en-US" b="1" dirty="0">
                <a:solidFill>
                  <a:srgbClr val="FF0000"/>
                </a:solidFill>
              </a:rPr>
              <a:t> 1 con </a:t>
            </a:r>
            <a:r>
              <a:rPr lang="en-US" b="1" dirty="0" err="1">
                <a:solidFill>
                  <a:srgbClr val="FF0000"/>
                </a:solidFill>
              </a:rPr>
              <a:t>nên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việc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về</a:t>
            </a:r>
            <a:r>
              <a:rPr lang="en-US" b="1" dirty="0">
                <a:solidFill>
                  <a:srgbClr val="FF0000"/>
                </a:solidFill>
              </a:rPr>
              <a:t> 2 tr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ờng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hợp</a:t>
            </a:r>
            <a:r>
              <a:rPr lang="en-US" b="1" dirty="0">
                <a:solidFill>
                  <a:srgbClr val="FF0000"/>
                </a:solidFill>
              </a:rPr>
              <a:t> tr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ớc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Node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2 </a:t>
            </a:r>
            <a:r>
              <a:rPr lang="en-US" dirty="0" err="1"/>
              <a:t>tùy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1/ Node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Node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(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 </a:t>
            </a:r>
            <a:r>
              <a:rPr lang="en-US" dirty="0" err="1"/>
              <a:t>của</a:t>
            </a:r>
            <a:r>
              <a:rPr lang="en-US" dirty="0"/>
              <a:t> Node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2/ Node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Node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(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Node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=&gt;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tử</a:t>
            </a:r>
            <a:r>
              <a:rPr lang="en-US" b="1" dirty="0"/>
              <a:t> </a:t>
            </a:r>
            <a:r>
              <a:rPr lang="en-US" b="1" dirty="0" err="1"/>
              <a:t>thế</a:t>
            </a:r>
            <a:r>
              <a:rPr lang="en-US" b="1" dirty="0"/>
              <a:t> </a:t>
            </a:r>
            <a:r>
              <a:rPr lang="en-US" b="1" dirty="0" err="1"/>
              <a:t>mạng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đảm</a:t>
            </a:r>
            <a:r>
              <a:rPr lang="en-US" b="1" dirty="0"/>
              <a:t> </a:t>
            </a:r>
            <a:r>
              <a:rPr lang="en-US" b="1" dirty="0" err="1"/>
              <a:t>bảo</a:t>
            </a:r>
            <a:r>
              <a:rPr lang="en-US" b="1" dirty="0"/>
              <a:t> </a:t>
            </a:r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đem</a:t>
            </a:r>
            <a:r>
              <a:rPr lang="en-US" b="1" dirty="0"/>
              <a:t> </a:t>
            </a:r>
            <a:r>
              <a:rPr lang="en-US" b="1" dirty="0" err="1"/>
              <a:t>lên</a:t>
            </a:r>
            <a:r>
              <a:rPr lang="en-US" b="1" dirty="0"/>
              <a:t> </a:t>
            </a:r>
            <a:r>
              <a:rPr lang="en-US" b="1" dirty="0" err="1"/>
              <a:t>thế</a:t>
            </a:r>
            <a:r>
              <a:rPr lang="en-US" b="1" dirty="0"/>
              <a:t> </a:t>
            </a:r>
            <a:r>
              <a:rPr lang="en-US" b="1" dirty="0" err="1"/>
              <a:t>giá</a:t>
            </a:r>
            <a:r>
              <a:rPr lang="en-US" b="1" dirty="0"/>
              <a:t> </a:t>
            </a:r>
            <a:r>
              <a:rPr lang="en-US" b="1" dirty="0" err="1"/>
              <a:t>trị</a:t>
            </a:r>
            <a:r>
              <a:rPr lang="en-US" b="1" dirty="0"/>
              <a:t> </a:t>
            </a:r>
            <a:r>
              <a:rPr lang="en-US" b="1" dirty="0" err="1"/>
              <a:t>vô</a:t>
            </a:r>
            <a:r>
              <a:rPr lang="en-US" b="1" dirty="0"/>
              <a:t> Node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xóa</a:t>
            </a:r>
            <a:r>
              <a:rPr lang="en-US" b="1" dirty="0"/>
              <a:t> </a:t>
            </a:r>
            <a:r>
              <a:rPr lang="en-US" b="1" dirty="0" err="1"/>
              <a:t>vẫn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đảm</a:t>
            </a:r>
            <a:r>
              <a:rPr lang="en-US" b="1" dirty="0"/>
              <a:t> </a:t>
            </a:r>
            <a:r>
              <a:rPr lang="en-US" b="1" dirty="0" err="1"/>
              <a:t>bảo</a:t>
            </a:r>
            <a:r>
              <a:rPr lang="en-US" b="1" dirty="0"/>
              <a:t> đ</a:t>
            </a:r>
            <a:r>
              <a:rPr lang="vi-VN" b="1" dirty="0"/>
              <a:t>ư</a:t>
            </a:r>
            <a:r>
              <a:rPr lang="en-US" b="1" dirty="0" err="1"/>
              <a:t>ợc</a:t>
            </a:r>
            <a:r>
              <a:rPr lang="en-US" b="1" dirty="0"/>
              <a:t> </a:t>
            </a:r>
            <a:r>
              <a:rPr lang="en-US" b="1" dirty="0" err="1"/>
              <a:t>tính</a:t>
            </a:r>
            <a:r>
              <a:rPr lang="en-US" b="1" dirty="0"/>
              <a:t> </a:t>
            </a:r>
            <a:r>
              <a:rPr lang="en-US" b="1" dirty="0" err="1"/>
              <a:t>chất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 </a:t>
            </a:r>
            <a:r>
              <a:rPr lang="en-US" b="1" dirty="0" err="1"/>
              <a:t>nhị</a:t>
            </a:r>
            <a:r>
              <a:rPr lang="en-US" b="1" dirty="0"/>
              <a:t> </a:t>
            </a:r>
            <a:r>
              <a:rPr lang="en-US" b="1" dirty="0" err="1"/>
              <a:t>phân</a:t>
            </a:r>
            <a:r>
              <a:rPr lang="en-US" b="1" dirty="0"/>
              <a:t> </a:t>
            </a:r>
            <a:r>
              <a:rPr lang="en-US" b="1" dirty="0" err="1"/>
              <a:t>tìm</a:t>
            </a:r>
            <a:r>
              <a:rPr lang="en-US" b="1" dirty="0"/>
              <a:t> </a:t>
            </a:r>
            <a:r>
              <a:rPr lang="en-US" b="1" dirty="0" err="1"/>
              <a:t>kiếm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094532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42653"/>
            <a:ext cx="8032824" cy="508000"/>
            <a:chOff x="789624" y="1175316"/>
            <a:chExt cx="2201221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873685" y="1175316"/>
              <a:ext cx="211716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TH3: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đủ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2 con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203950" cy="272472"/>
              <a:chOff x="1110" y="2656"/>
              <a:chExt cx="89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791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D7F41003-3A1E-437D-9571-0208D0E6E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428" y="1484784"/>
            <a:ext cx="5089143" cy="2016224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8716D94D-6770-4042-ABB3-5D779D0B7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562" y="4149080"/>
            <a:ext cx="5280875" cy="2275235"/>
          </a:xfrm>
          <a:prstGeom prst="rect">
            <a:avLst/>
          </a:prstGeom>
        </p:spPr>
      </p:pic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2E1A3286-9A82-4362-8D6E-8A6843154766}"/>
              </a:ext>
            </a:extLst>
          </p:cNvPr>
          <p:cNvSpPr txBox="1"/>
          <p:nvPr/>
        </p:nvSpPr>
        <p:spPr>
          <a:xfrm>
            <a:off x="838454" y="1144491"/>
            <a:ext cx="749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Node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(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)</a:t>
            </a:r>
          </a:p>
        </p:txBody>
      </p:sp>
      <p:sp>
        <p:nvSpPr>
          <p:cNvPr id="15" name="Hình chữ nhật 14">
            <a:extLst>
              <a:ext uri="{FF2B5EF4-FFF2-40B4-BE49-F238E27FC236}">
                <a16:creationId xmlns:a16="http://schemas.microsoft.com/office/drawing/2014/main" id="{F56AC3C6-67D2-4080-B329-A5D33D39D464}"/>
              </a:ext>
            </a:extLst>
          </p:cNvPr>
          <p:cNvSpPr/>
          <p:nvPr/>
        </p:nvSpPr>
        <p:spPr>
          <a:xfrm>
            <a:off x="899592" y="3685379"/>
            <a:ext cx="77260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Node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Node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(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76480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42653"/>
            <a:ext cx="8032824" cy="508000"/>
            <a:chOff x="789624" y="1175316"/>
            <a:chExt cx="2201221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873685" y="1175316"/>
              <a:ext cx="211716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TH3: Node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cần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xóa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đủ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2 con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203950" cy="272472"/>
              <a:chOff x="1110" y="2656"/>
              <a:chExt cx="89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88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791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16" name="Hình ảnh 15">
            <a:extLst>
              <a:ext uri="{FF2B5EF4-FFF2-40B4-BE49-F238E27FC236}">
                <a16:creationId xmlns:a16="http://schemas.microsoft.com/office/drawing/2014/main" id="{C3B9589E-382C-4155-8CF2-6B04312AC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55776" y="2451881"/>
            <a:ext cx="4392488" cy="3863466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1FD24CB7-783E-4A16-8204-4F022717B16F}"/>
              </a:ext>
            </a:extLst>
          </p:cNvPr>
          <p:cNvSpPr/>
          <p:nvPr/>
        </p:nvSpPr>
        <p:spPr>
          <a:xfrm>
            <a:off x="2195736" y="1156121"/>
            <a:ext cx="5008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Bài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tập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rèn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luyện</a:t>
            </a:r>
            <a:r>
              <a:rPr lang="en-US" sz="2400" b="1" dirty="0">
                <a:solidFill>
                  <a:srgbClr val="FF0000"/>
                </a:solidFill>
              </a:rPr>
              <a:t>: </a:t>
            </a:r>
            <a:r>
              <a:rPr lang="en-US" sz="2400" b="1" dirty="0" err="1">
                <a:solidFill>
                  <a:srgbClr val="FF0000"/>
                </a:solidFill>
              </a:rPr>
              <a:t>Xóa</a:t>
            </a:r>
            <a:r>
              <a:rPr lang="en-US" sz="2400" b="1" dirty="0">
                <a:solidFill>
                  <a:srgbClr val="FF0000"/>
                </a:solidFill>
              </a:rPr>
              <a:t> Node </a:t>
            </a:r>
            <a:r>
              <a:rPr lang="en-US" sz="2400" b="1" dirty="0" err="1">
                <a:solidFill>
                  <a:srgbClr val="FF0000"/>
                </a:solidFill>
              </a:rPr>
              <a:t>trong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cây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2B971ED-86EB-4113-9D60-C54C269BDD82}"/>
              </a:ext>
            </a:extLst>
          </p:cNvPr>
          <p:cNvSpPr txBox="1"/>
          <p:nvPr/>
        </p:nvSpPr>
        <p:spPr>
          <a:xfrm>
            <a:off x="0" y="1697016"/>
            <a:ext cx="9333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Node 49, 56, 15, 40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bày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19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6427440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Loại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Quan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Hệ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Cấp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và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Dạng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79512" y="1170737"/>
            <a:ext cx="83529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Hai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quan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thuần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đa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 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chéo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lồng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thừa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22524264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42653"/>
            <a:ext cx="6427441" cy="508000"/>
            <a:chOff x="789624" y="1175316"/>
            <a:chExt cx="220090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19887" y="1175316"/>
              <a:ext cx="2070641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Duyệt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&amp;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Sắp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Xếp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239995" cy="272472"/>
              <a:chOff x="1110" y="2656"/>
              <a:chExt cx="1052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962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89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962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633916" y="1108376"/>
            <a:ext cx="84744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Cách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thức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thực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hiện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Hãy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cây</a:t>
            </a:r>
            <a:r>
              <a:rPr lang="en-US" sz="2000" dirty="0"/>
              <a:t> </a:t>
            </a:r>
            <a:r>
              <a:rPr lang="en-US" sz="2000" dirty="0" err="1"/>
              <a:t>theo</a:t>
            </a:r>
            <a:r>
              <a:rPr lang="en-US" sz="2000" dirty="0"/>
              <a:t> </a:t>
            </a:r>
            <a:r>
              <a:rPr lang="en-US" sz="2000" dirty="0" err="1"/>
              <a:t>thứ</a:t>
            </a:r>
            <a:r>
              <a:rPr lang="en-US" sz="2000" dirty="0"/>
              <a:t> </a:t>
            </a:r>
            <a:r>
              <a:rPr lang="en-US" sz="2000" dirty="0" err="1"/>
              <a:t>tự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giữa</a:t>
            </a:r>
            <a:r>
              <a:rPr lang="en-US" sz="2000" dirty="0"/>
              <a:t> (</a:t>
            </a:r>
            <a:r>
              <a:rPr lang="en-US" sz="2000" dirty="0" err="1"/>
              <a:t>InOrder</a:t>
            </a:r>
            <a:r>
              <a:rPr lang="en-US" sz="2000" dirty="0"/>
              <a:t>) </a:t>
            </a:r>
            <a:r>
              <a:rPr lang="en-US" sz="2000" dirty="0" err="1"/>
              <a:t>theo</a:t>
            </a:r>
            <a:r>
              <a:rPr lang="en-US" sz="2000" dirty="0"/>
              <a:t> </a:t>
            </a:r>
            <a:r>
              <a:rPr lang="en-US" sz="2000" dirty="0" err="1"/>
              <a:t>chiều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trái</a:t>
            </a:r>
            <a:r>
              <a:rPr lang="en-US" sz="2000" dirty="0"/>
              <a:t> qua </a:t>
            </a:r>
            <a:r>
              <a:rPr lang="en-US" sz="2000" dirty="0" err="1"/>
              <a:t>phải</a:t>
            </a:r>
            <a:r>
              <a:rPr lang="en-US" sz="2000" dirty="0"/>
              <a:t> (LNR)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phải</a:t>
            </a:r>
            <a:r>
              <a:rPr lang="en-US" sz="2000" dirty="0"/>
              <a:t> qua </a:t>
            </a:r>
            <a:r>
              <a:rPr lang="en-US" sz="2000" dirty="0" err="1"/>
              <a:t>trái</a:t>
            </a:r>
            <a:r>
              <a:rPr lang="en-US" sz="2000" dirty="0"/>
              <a:t> (RNL) </a:t>
            </a:r>
            <a:r>
              <a:rPr lang="en-US" sz="2000" dirty="0" err="1"/>
              <a:t>sau</a:t>
            </a:r>
            <a:r>
              <a:rPr lang="en-US" sz="2000" dirty="0"/>
              <a:t> </a:t>
            </a:r>
            <a:r>
              <a:rPr lang="en-US" sz="2000" dirty="0" err="1"/>
              <a:t>đó</a:t>
            </a:r>
            <a:r>
              <a:rPr lang="en-US" sz="2000" dirty="0"/>
              <a:t> đ</a:t>
            </a:r>
            <a:r>
              <a:rPr lang="vi-VN" sz="2000" dirty="0"/>
              <a:t>ư</a:t>
            </a:r>
            <a:r>
              <a:rPr lang="en-US" sz="2000" dirty="0"/>
              <a:t>a ra </a:t>
            </a:r>
            <a:r>
              <a:rPr lang="en-US" sz="2000" dirty="0" err="1"/>
              <a:t>nhận</a:t>
            </a:r>
            <a:r>
              <a:rPr lang="en-US" sz="2000" dirty="0"/>
              <a:t> </a:t>
            </a:r>
            <a:r>
              <a:rPr lang="en-US" sz="2000" dirty="0" err="1"/>
              <a:t>xét</a:t>
            </a:r>
            <a:endParaRPr lang="en-US" sz="2000" dirty="0"/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7313069E-9A75-47F7-9C80-BA8515B66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95936" y="4213393"/>
            <a:ext cx="2389773" cy="2101953"/>
          </a:xfrm>
          <a:prstGeom prst="rect">
            <a:avLst/>
          </a:prstGeom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3A46156-3A1E-4865-A17C-545F4A1F1384}"/>
              </a:ext>
            </a:extLst>
          </p:cNvPr>
          <p:cNvSpPr txBox="1"/>
          <p:nvPr/>
        </p:nvSpPr>
        <p:spPr>
          <a:xfrm>
            <a:off x="467544" y="2466701"/>
            <a:ext cx="77549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PreOrder</a:t>
            </a:r>
            <a:r>
              <a:rPr lang="en-US" dirty="0"/>
              <a:t> (NLR): 40 5 35 15 13 16 45 56 48 47 49</a:t>
            </a:r>
          </a:p>
          <a:p>
            <a:r>
              <a:rPr lang="en-US" dirty="0" err="1"/>
              <a:t>InOrder</a:t>
            </a:r>
            <a:r>
              <a:rPr lang="en-US" dirty="0"/>
              <a:t> (LNR): 5 13 15 16 35 40 45 47 48 49 56 </a:t>
            </a:r>
            <a:r>
              <a:rPr lang="en-US" b="1" dirty="0">
                <a:solidFill>
                  <a:srgbClr val="FF0000"/>
                </a:solidFill>
              </a:rPr>
              <a:t>=&gt; </a:t>
            </a:r>
            <a:r>
              <a:rPr lang="en-US" b="1" dirty="0" err="1">
                <a:solidFill>
                  <a:srgbClr val="FF0000"/>
                </a:solidFill>
              </a:rPr>
              <a:t>tăng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dần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err="1"/>
              <a:t>InOrder</a:t>
            </a:r>
            <a:r>
              <a:rPr lang="en-US" dirty="0"/>
              <a:t> (RNL): 56 49 48 47 45 40 35 16 15 13 5 </a:t>
            </a:r>
            <a:r>
              <a:rPr lang="en-US" b="1" dirty="0">
                <a:solidFill>
                  <a:srgbClr val="FF0000"/>
                </a:solidFill>
              </a:rPr>
              <a:t>=&gt; </a:t>
            </a:r>
            <a:r>
              <a:rPr lang="en-US" b="1" dirty="0" err="1">
                <a:solidFill>
                  <a:srgbClr val="FF0000"/>
                </a:solidFill>
              </a:rPr>
              <a:t>giảm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dần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err="1"/>
              <a:t>PostOrder</a:t>
            </a:r>
            <a:r>
              <a:rPr lang="en-US" dirty="0"/>
              <a:t>(LRN): 13 16 15 35 5 47 49 48 56 45 40</a:t>
            </a:r>
          </a:p>
          <a:p>
            <a:endParaRPr lang="en-US" dirty="0"/>
          </a:p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luận</a:t>
            </a:r>
            <a:r>
              <a:rPr lang="en-US" b="1" dirty="0"/>
              <a:t>: </a:t>
            </a:r>
            <a:r>
              <a:rPr lang="en-US" b="1" dirty="0" err="1"/>
              <a:t>Chỉ</a:t>
            </a:r>
            <a:r>
              <a:rPr lang="en-US" b="1" dirty="0"/>
              <a:t> </a:t>
            </a:r>
            <a:r>
              <a:rPr lang="en-US" b="1" dirty="0" err="1"/>
              <a:t>riêng</a:t>
            </a:r>
            <a:r>
              <a:rPr lang="en-US" b="1" dirty="0"/>
              <a:t> </a:t>
            </a:r>
            <a:r>
              <a:rPr lang="en-US" b="1" dirty="0" err="1"/>
              <a:t>phép</a:t>
            </a:r>
            <a:r>
              <a:rPr lang="en-US" b="1" dirty="0"/>
              <a:t> </a:t>
            </a:r>
            <a:r>
              <a:rPr lang="en-US" b="1" dirty="0" err="1"/>
              <a:t>duyệt</a:t>
            </a:r>
            <a:r>
              <a:rPr lang="en-US" b="1" dirty="0"/>
              <a:t> </a:t>
            </a:r>
            <a:r>
              <a:rPr lang="en-US" b="1" dirty="0" err="1"/>
              <a:t>giữa</a:t>
            </a:r>
            <a:r>
              <a:rPr lang="en-US" b="1" dirty="0"/>
              <a:t> </a:t>
            </a:r>
            <a:r>
              <a:rPr lang="en-US" b="1" dirty="0" err="1"/>
              <a:t>thì</a:t>
            </a:r>
            <a:r>
              <a:rPr lang="en-US" b="1" dirty="0"/>
              <a:t> </a:t>
            </a:r>
            <a:r>
              <a:rPr lang="en-US" b="1" dirty="0" err="1"/>
              <a:t>dữ</a:t>
            </a:r>
            <a:r>
              <a:rPr lang="en-US" b="1" dirty="0"/>
              <a:t> </a:t>
            </a:r>
            <a:r>
              <a:rPr lang="en-US" b="1" dirty="0" err="1"/>
              <a:t>liệu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node đ</a:t>
            </a:r>
            <a:r>
              <a:rPr lang="vi-VN" b="1" dirty="0"/>
              <a:t>ư</a:t>
            </a:r>
            <a:r>
              <a:rPr lang="en-US" b="1" dirty="0" err="1"/>
              <a:t>ợc</a:t>
            </a:r>
            <a:r>
              <a:rPr lang="en-US" b="1" dirty="0"/>
              <a:t> </a:t>
            </a:r>
            <a:r>
              <a:rPr lang="en-US" b="1" dirty="0" err="1"/>
              <a:t>duyệt</a:t>
            </a:r>
            <a:r>
              <a:rPr lang="en-US" b="1" dirty="0"/>
              <a:t>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thứ</a:t>
            </a:r>
            <a:r>
              <a:rPr lang="en-US" b="1" dirty="0"/>
              <a:t> </a:t>
            </a:r>
            <a:r>
              <a:rPr lang="en-US" b="1" dirty="0" err="1"/>
              <a:t>tự</a:t>
            </a:r>
            <a:r>
              <a:rPr lang="en-US" b="1" dirty="0"/>
              <a:t> </a:t>
            </a:r>
            <a:r>
              <a:rPr lang="en-US" b="1" dirty="0" err="1"/>
              <a:t>tăng</a:t>
            </a:r>
            <a:r>
              <a:rPr lang="en-US" b="1" dirty="0"/>
              <a:t> </a:t>
            </a:r>
            <a:r>
              <a:rPr lang="en-US" b="1" dirty="0" err="1"/>
              <a:t>dần</a:t>
            </a:r>
            <a:r>
              <a:rPr lang="en-US" b="1" dirty="0"/>
              <a:t> hay </a:t>
            </a:r>
            <a:r>
              <a:rPr lang="en-US" b="1" dirty="0" err="1"/>
              <a:t>giảm</a:t>
            </a:r>
            <a:r>
              <a:rPr lang="en-US" b="1" dirty="0"/>
              <a:t> </a:t>
            </a:r>
            <a:r>
              <a:rPr lang="en-US" b="1" dirty="0" err="1"/>
              <a:t>dần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367824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670199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  3.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biểu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diễn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máy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tính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DC50F3-97F2-4DC2-89B2-ACCFD6B4C976}"/>
              </a:ext>
            </a:extLst>
          </p:cNvPr>
          <p:cNvSpPr txBox="1"/>
          <p:nvPr/>
        </p:nvSpPr>
        <p:spPr>
          <a:xfrm>
            <a:off x="370460" y="1069490"/>
            <a:ext cx="86045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US" sz="1400" b="1" dirty="0" err="1">
                <a:solidFill>
                  <a:srgbClr val="00B0F0"/>
                </a:solidFill>
              </a:rPr>
              <a:t>Biểu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diễn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bằng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cấu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trúc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liên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b="1" dirty="0" err="1">
                <a:solidFill>
                  <a:srgbClr val="00B0F0"/>
                </a:solidFill>
              </a:rPr>
              <a:t>kết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</a:p>
          <a:p>
            <a:endParaRPr lang="en-US" sz="1400" dirty="0"/>
          </a:p>
          <a:p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diễn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nhị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kiếm</a:t>
            </a:r>
            <a:r>
              <a:rPr lang="en-US" sz="1400" dirty="0"/>
              <a:t> </a:t>
            </a:r>
            <a:r>
              <a:rPr lang="en-US" sz="1400" dirty="0" err="1"/>
              <a:t>bằng</a:t>
            </a:r>
            <a:r>
              <a:rPr lang="en-US" sz="1400" dirty="0"/>
              <a:t> </a:t>
            </a:r>
            <a:r>
              <a:rPr lang="en-US" sz="1400" dirty="0" err="1"/>
              <a:t>cấu</a:t>
            </a:r>
            <a:r>
              <a:rPr lang="en-US" sz="1400" dirty="0"/>
              <a:t> </a:t>
            </a:r>
            <a:r>
              <a:rPr lang="en-US" sz="1400" dirty="0" err="1"/>
              <a:t>trúc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,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ngoài</a:t>
            </a:r>
            <a:r>
              <a:rPr lang="en-US" sz="1400" dirty="0"/>
              <a:t> </a:t>
            </a:r>
            <a:r>
              <a:rPr lang="en-US" sz="1400" dirty="0" err="1"/>
              <a:t>trừ</a:t>
            </a:r>
            <a:r>
              <a:rPr lang="en-US" sz="1400" dirty="0"/>
              <a:t> </a:t>
            </a:r>
            <a:r>
              <a:rPr lang="en-US" sz="1400" dirty="0" err="1"/>
              <a:t>việc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trữ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Data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 </a:t>
            </a:r>
            <a:r>
              <a:rPr lang="en-US" sz="1400" dirty="0" err="1"/>
              <a:t>còn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giữ</a:t>
            </a:r>
            <a:r>
              <a:rPr lang="en-US" sz="1400" dirty="0"/>
              <a:t> 2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(con </a:t>
            </a:r>
            <a:r>
              <a:rPr lang="en-US" sz="1400" dirty="0" err="1"/>
              <a:t>trỏ</a:t>
            </a:r>
            <a:r>
              <a:rPr lang="en-US" sz="1400" dirty="0"/>
              <a:t>) Left &amp; Right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trỏ</a:t>
            </a:r>
            <a:r>
              <a:rPr lang="en-US" sz="1400" dirty="0"/>
              <a:t> </a:t>
            </a:r>
            <a:r>
              <a:rPr lang="en-US" sz="1400" dirty="0" err="1"/>
              <a:t>tới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con </a:t>
            </a:r>
            <a:r>
              <a:rPr lang="en-US" sz="1400" dirty="0" err="1"/>
              <a:t>trái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con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. </a:t>
            </a:r>
            <a:r>
              <a:rPr lang="en-US" sz="1400" dirty="0" err="1"/>
              <a:t>Trong</a:t>
            </a:r>
            <a:r>
              <a:rPr lang="en-US" sz="1400" dirty="0"/>
              <a:t> tr</a:t>
            </a:r>
            <a:r>
              <a:rPr lang="vi-VN" sz="1400" dirty="0"/>
              <a:t>ư</a:t>
            </a:r>
            <a:r>
              <a:rPr lang="en-US" sz="1400" dirty="0" err="1"/>
              <a:t>ờng</a:t>
            </a:r>
            <a:r>
              <a:rPr lang="en-US" sz="1400" dirty="0"/>
              <a:t> </a:t>
            </a:r>
            <a:r>
              <a:rPr lang="en-US" sz="1400" dirty="0" err="1"/>
              <a:t>hợp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con </a:t>
            </a:r>
            <a:r>
              <a:rPr lang="en-US" sz="1400" dirty="0" err="1"/>
              <a:t>trái</a:t>
            </a:r>
            <a:r>
              <a:rPr lang="en-US" sz="1400" dirty="0"/>
              <a:t> hay con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trỏ</a:t>
            </a:r>
            <a:r>
              <a:rPr lang="en-US" sz="1400" dirty="0"/>
              <a:t> </a:t>
            </a:r>
            <a:r>
              <a:rPr lang="en-US" sz="1400" dirty="0" err="1"/>
              <a:t>tới</a:t>
            </a:r>
            <a:r>
              <a:rPr lang="en-US" sz="1400" dirty="0"/>
              <a:t> NULL. </a:t>
            </a:r>
            <a:r>
              <a:rPr lang="en-US" sz="1400" dirty="0" err="1"/>
              <a:t>Chính</a:t>
            </a:r>
            <a:r>
              <a:rPr lang="en-US" sz="1400" dirty="0"/>
              <a:t> </a:t>
            </a:r>
            <a:r>
              <a:rPr lang="en-US" sz="1400" dirty="0" err="1"/>
              <a:t>vì</a:t>
            </a:r>
            <a:r>
              <a:rPr lang="en-US" sz="1400" dirty="0"/>
              <a:t> </a:t>
            </a:r>
            <a:r>
              <a:rPr lang="en-US" sz="1400" dirty="0" err="1"/>
              <a:t>nh</a:t>
            </a:r>
            <a:r>
              <a:rPr lang="vi-VN" sz="1400" dirty="0"/>
              <a:t>ư</a:t>
            </a:r>
            <a:r>
              <a:rPr lang="en-US" sz="1400" dirty="0"/>
              <a:t> </a:t>
            </a:r>
            <a:r>
              <a:rPr lang="en-US" sz="1400" dirty="0" err="1"/>
              <a:t>vậy</a:t>
            </a:r>
            <a:r>
              <a:rPr lang="en-US" sz="1400" dirty="0"/>
              <a:t> ta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quan</a:t>
            </a:r>
            <a:r>
              <a:rPr lang="en-US" sz="1400" dirty="0"/>
              <a:t> </a:t>
            </a:r>
            <a:r>
              <a:rPr lang="en-US" sz="1400" dirty="0" err="1"/>
              <a:t>tâm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gốc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vì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gốc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ta </a:t>
            </a:r>
            <a:r>
              <a:rPr lang="en-US" sz="1400" dirty="0" err="1"/>
              <a:t>cứ</a:t>
            </a:r>
            <a:r>
              <a:rPr lang="en-US" sz="1400" dirty="0"/>
              <a:t> </a:t>
            </a:r>
            <a:r>
              <a:rPr lang="en-US" sz="1400" dirty="0" err="1"/>
              <a:t>đi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h</a:t>
            </a:r>
            <a:r>
              <a:rPr lang="vi-VN" sz="1400" dirty="0"/>
              <a:t>ư</a:t>
            </a:r>
            <a:r>
              <a:rPr lang="en-US" sz="1400" dirty="0" err="1"/>
              <a:t>ớng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liên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Left, Right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r>
              <a:rPr lang="en-US" sz="1400" dirty="0"/>
              <a:t> </a:t>
            </a:r>
            <a:r>
              <a:rPr lang="en-US" sz="1400" dirty="0" err="1"/>
              <a:t>mọi</a:t>
            </a:r>
            <a:r>
              <a:rPr lang="en-US" sz="1400" dirty="0"/>
              <a:t> </a:t>
            </a:r>
            <a:r>
              <a:rPr lang="en-US" sz="1400" dirty="0" err="1"/>
              <a:t>nút</a:t>
            </a:r>
            <a:r>
              <a:rPr lang="en-US" sz="1400" dirty="0"/>
              <a:t> </a:t>
            </a:r>
            <a:r>
              <a:rPr lang="en-US" sz="1400" dirty="0" err="1"/>
              <a:t>khác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r>
              <a:rPr lang="en-US" sz="1400" b="1" dirty="0" err="1">
                <a:solidFill>
                  <a:srgbClr val="FF0000"/>
                </a:solidFill>
              </a:rPr>
              <a:t>Chỉ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khác</a:t>
            </a:r>
            <a:r>
              <a:rPr lang="en-US" sz="1400" b="1" dirty="0">
                <a:solidFill>
                  <a:srgbClr val="FF0000"/>
                </a:solidFill>
              </a:rPr>
              <a:t> ở </a:t>
            </a:r>
            <a:r>
              <a:rPr lang="en-US" sz="1400" b="1" dirty="0" err="1">
                <a:solidFill>
                  <a:srgbClr val="FF0000"/>
                </a:solidFill>
              </a:rPr>
              <a:t>chỗ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các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nút</a:t>
            </a:r>
            <a:r>
              <a:rPr lang="en-US" sz="1400" b="1" dirty="0">
                <a:solidFill>
                  <a:srgbClr val="FF0000"/>
                </a:solidFill>
              </a:rPr>
              <a:t> con </a:t>
            </a:r>
            <a:r>
              <a:rPr lang="en-US" sz="1400" b="1" dirty="0" err="1">
                <a:solidFill>
                  <a:srgbClr val="FF0000"/>
                </a:solidFill>
              </a:rPr>
              <a:t>trái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và</a:t>
            </a:r>
            <a:r>
              <a:rPr lang="en-US" sz="1400" b="1" dirty="0">
                <a:solidFill>
                  <a:srgbClr val="FF0000"/>
                </a:solidFill>
              </a:rPr>
              <a:t> con </a:t>
            </a:r>
            <a:r>
              <a:rPr lang="en-US" sz="1400" b="1" dirty="0" err="1">
                <a:solidFill>
                  <a:srgbClr val="FF0000"/>
                </a:solidFill>
              </a:rPr>
              <a:t>phải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đều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phải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thỏa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tính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chất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của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cây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nhị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phân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tìm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kiếm</a:t>
            </a:r>
            <a:r>
              <a:rPr lang="en-US" sz="1400" b="1" dirty="0">
                <a:solidFill>
                  <a:srgbClr val="FF0000"/>
                </a:solidFill>
              </a:rPr>
              <a:t> (</a:t>
            </a:r>
            <a:r>
              <a:rPr lang="en-US" sz="1400" b="1" dirty="0" err="1">
                <a:solidFill>
                  <a:srgbClr val="FF0000"/>
                </a:solidFill>
              </a:rPr>
              <a:t>tức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giá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trị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của</a:t>
            </a:r>
            <a:r>
              <a:rPr lang="en-US" sz="1400" b="1" dirty="0">
                <a:solidFill>
                  <a:srgbClr val="FF0000"/>
                </a:solidFill>
              </a:rPr>
              <a:t> con </a:t>
            </a:r>
            <a:r>
              <a:rPr lang="en-US" sz="1400" b="1" dirty="0" err="1">
                <a:solidFill>
                  <a:srgbClr val="FF0000"/>
                </a:solidFill>
              </a:rPr>
              <a:t>trái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nhỏ</a:t>
            </a:r>
            <a:r>
              <a:rPr lang="en-US" sz="1400" b="1" dirty="0">
                <a:solidFill>
                  <a:srgbClr val="FF0000"/>
                </a:solidFill>
              </a:rPr>
              <a:t> h</a:t>
            </a:r>
            <a:r>
              <a:rPr lang="vi-VN" sz="1400" b="1" dirty="0">
                <a:solidFill>
                  <a:srgbClr val="FF0000"/>
                </a:solidFill>
              </a:rPr>
              <a:t>ơ</a:t>
            </a:r>
            <a:r>
              <a:rPr lang="en-US" sz="1400" b="1" dirty="0">
                <a:solidFill>
                  <a:srgbClr val="FF0000"/>
                </a:solidFill>
              </a:rPr>
              <a:t>n </a:t>
            </a:r>
            <a:r>
              <a:rPr lang="en-US" sz="1400" b="1" dirty="0" err="1">
                <a:solidFill>
                  <a:srgbClr val="FF0000"/>
                </a:solidFill>
              </a:rPr>
              <a:t>giá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trị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nút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gốc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và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giá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trị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nút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gốc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nhỏ</a:t>
            </a:r>
            <a:r>
              <a:rPr lang="en-US" sz="1400" b="1" dirty="0">
                <a:solidFill>
                  <a:srgbClr val="FF0000"/>
                </a:solidFill>
              </a:rPr>
              <a:t> h</a:t>
            </a:r>
            <a:r>
              <a:rPr lang="vi-VN" sz="1400" b="1" dirty="0">
                <a:solidFill>
                  <a:srgbClr val="FF0000"/>
                </a:solidFill>
              </a:rPr>
              <a:t>ơ</a:t>
            </a:r>
            <a:r>
              <a:rPr lang="en-US" sz="1400" b="1" dirty="0">
                <a:solidFill>
                  <a:srgbClr val="FF0000"/>
                </a:solidFill>
              </a:rPr>
              <a:t>n </a:t>
            </a:r>
            <a:r>
              <a:rPr lang="en-US" sz="1400" b="1" dirty="0" err="1">
                <a:solidFill>
                  <a:srgbClr val="FF0000"/>
                </a:solidFill>
              </a:rPr>
              <a:t>giá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trị</a:t>
            </a:r>
            <a:r>
              <a:rPr lang="en-US" sz="1400" b="1" dirty="0">
                <a:solidFill>
                  <a:srgbClr val="FF0000"/>
                </a:solidFill>
              </a:rPr>
              <a:t> con </a:t>
            </a:r>
            <a:r>
              <a:rPr lang="en-US" sz="1400" b="1" dirty="0" err="1">
                <a:solidFill>
                  <a:srgbClr val="FF0000"/>
                </a:solidFill>
              </a:rPr>
              <a:t>phải</a:t>
            </a:r>
            <a:r>
              <a:rPr lang="en-US" sz="14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08CA6F7-1920-4E91-A8E7-448F44757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330863"/>
            <a:ext cx="2056699" cy="979134"/>
          </a:xfrm>
          <a:prstGeom prst="rect">
            <a:avLst/>
          </a:prstGeom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B27BF3ED-6F7D-4B5E-9E10-C0B185632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447" y="4411909"/>
            <a:ext cx="3700847" cy="1967445"/>
          </a:xfrm>
          <a:prstGeom prst="rect">
            <a:avLst/>
          </a:prstGeom>
        </p:spPr>
      </p:pic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7D16960-24C3-4F28-BC00-107E57368499}"/>
              </a:ext>
            </a:extLst>
          </p:cNvPr>
          <p:cNvSpPr txBox="1"/>
          <p:nvPr/>
        </p:nvSpPr>
        <p:spPr>
          <a:xfrm>
            <a:off x="-26435" y="5661249"/>
            <a:ext cx="22941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FF0000"/>
                </a:solidFill>
              </a:rPr>
              <a:t>Những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liên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kết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có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màu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trắng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này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đang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trỏ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tới</a:t>
            </a:r>
            <a:r>
              <a:rPr lang="en-US" sz="1400" b="1" dirty="0">
                <a:solidFill>
                  <a:srgbClr val="FF0000"/>
                </a:solidFill>
              </a:rPr>
              <a:t> NULL </a:t>
            </a:r>
            <a:r>
              <a:rPr lang="en-US" sz="1400" b="1" dirty="0" err="1">
                <a:solidFill>
                  <a:srgbClr val="FF0000"/>
                </a:solidFill>
              </a:rPr>
              <a:t>tức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là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không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có</a:t>
            </a:r>
            <a:r>
              <a:rPr lang="en-US" sz="1400" b="1" dirty="0">
                <a:solidFill>
                  <a:srgbClr val="FF0000"/>
                </a:solidFill>
              </a:rPr>
              <a:t> con ở </a:t>
            </a:r>
            <a:r>
              <a:rPr lang="en-US" sz="1400" b="1" dirty="0" err="1">
                <a:solidFill>
                  <a:srgbClr val="FF0000"/>
                </a:solidFill>
              </a:rPr>
              <a:t>nhánh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đó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6" name="Mũi tên: Trái 15">
            <a:extLst>
              <a:ext uri="{FF2B5EF4-FFF2-40B4-BE49-F238E27FC236}">
                <a16:creationId xmlns:a16="http://schemas.microsoft.com/office/drawing/2014/main" id="{25745199-F784-44AA-AC31-147FEBC27411}"/>
              </a:ext>
            </a:extLst>
          </p:cNvPr>
          <p:cNvSpPr/>
          <p:nvPr/>
        </p:nvSpPr>
        <p:spPr>
          <a:xfrm>
            <a:off x="2133805" y="6165304"/>
            <a:ext cx="576064" cy="1338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Hình ảnh 12">
            <a:extLst>
              <a:ext uri="{FF2B5EF4-FFF2-40B4-BE49-F238E27FC236}">
                <a16:creationId xmlns:a16="http://schemas.microsoft.com/office/drawing/2014/main" id="{AC381B91-FCA5-4324-B7DE-947F477AF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364088" y="2996952"/>
            <a:ext cx="3748107" cy="19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032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8803704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  3.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Thực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hành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: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b</a:t>
              </a:r>
              <a:r>
                <a:rPr lang="vi-VN" sz="2100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ớc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thao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tác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với</a:t>
              </a:r>
              <a:r>
                <a:rPr lang="en-US" sz="21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1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1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46023" y="1340768"/>
            <a:ext cx="84744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Tạo</a:t>
            </a:r>
            <a:r>
              <a:rPr lang="en-US" dirty="0"/>
              <a:t> node</a:t>
            </a:r>
          </a:p>
          <a:p>
            <a:pPr marL="342900" indent="-342900">
              <a:buAutoNum type="arabicPeriod"/>
            </a:pP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dữ</a:t>
            </a:r>
            <a:r>
              <a:rPr lang="en-US" b="1" dirty="0"/>
              <a:t> </a:t>
            </a:r>
            <a:r>
              <a:rPr lang="en-US" b="1" dirty="0" err="1"/>
              <a:t>liệu</a:t>
            </a:r>
            <a:r>
              <a:rPr lang="en-US" b="1" dirty="0"/>
              <a:t> </a:t>
            </a:r>
            <a:r>
              <a:rPr lang="en-US" b="1" dirty="0" err="1"/>
              <a:t>cho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 (</a:t>
            </a:r>
            <a:r>
              <a:rPr lang="en-US" b="1" dirty="0" err="1"/>
              <a:t>Tạo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)</a:t>
            </a:r>
          </a:p>
          <a:p>
            <a:pPr marL="342900" indent="-342900">
              <a:buAutoNum type="arabicPeriod"/>
            </a:pPr>
            <a:r>
              <a:rPr lang="en-US" b="1" dirty="0" err="1"/>
              <a:t>Tìm</a:t>
            </a:r>
            <a:r>
              <a:rPr lang="en-US" b="1" dirty="0"/>
              <a:t> </a:t>
            </a:r>
            <a:r>
              <a:rPr lang="en-US" b="1" dirty="0" err="1"/>
              <a:t>kiếm</a:t>
            </a:r>
            <a:r>
              <a:rPr lang="en-US" b="1" dirty="0"/>
              <a:t> 1 Node </a:t>
            </a:r>
            <a:r>
              <a:rPr lang="en-US" b="1" dirty="0" err="1"/>
              <a:t>trên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endParaRPr lang="en-US" b="1" dirty="0"/>
          </a:p>
          <a:p>
            <a:pPr marL="342900" indent="-342900">
              <a:buAutoNum type="arabicPeriod"/>
            </a:pPr>
            <a:r>
              <a:rPr lang="en-US" b="1" dirty="0" err="1"/>
              <a:t>Xóa</a:t>
            </a:r>
            <a:r>
              <a:rPr lang="en-US" b="1" dirty="0"/>
              <a:t> 1 Node </a:t>
            </a:r>
            <a:r>
              <a:rPr lang="en-US" b="1" dirty="0" err="1"/>
              <a:t>trong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endParaRPr lang="en-US" b="1" dirty="0"/>
          </a:p>
          <a:p>
            <a:pPr marL="342900" indent="-342900">
              <a:buAutoNum type="arabicPeriod"/>
            </a:pPr>
            <a:r>
              <a:rPr lang="en-US" b="1" dirty="0" err="1"/>
              <a:t>Duyệt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endParaRPr lang="en-US" b="1" dirty="0"/>
          </a:p>
          <a:p>
            <a:pPr marL="342900" indent="-342900">
              <a:buAutoNum type="arabicPeriod"/>
            </a:pPr>
            <a:r>
              <a:rPr lang="en-US" b="1" dirty="0" err="1"/>
              <a:t>Giải</a:t>
            </a:r>
            <a:r>
              <a:rPr lang="en-US" b="1" dirty="0"/>
              <a:t> </a:t>
            </a:r>
            <a:r>
              <a:rPr lang="en-US" b="1" dirty="0" err="1"/>
              <a:t>phóng</a:t>
            </a:r>
            <a:r>
              <a:rPr lang="en-US" b="1" dirty="0"/>
              <a:t> </a:t>
            </a:r>
            <a:r>
              <a:rPr lang="en-US" b="1" dirty="0" err="1"/>
              <a:t>cây</a:t>
            </a:r>
            <a:r>
              <a:rPr lang="en-US" b="1" dirty="0"/>
              <a:t> </a:t>
            </a:r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không</a:t>
            </a:r>
            <a:r>
              <a:rPr lang="en-US" b="1" dirty="0"/>
              <a:t> </a:t>
            </a:r>
            <a:r>
              <a:rPr lang="en-US" b="1" dirty="0" err="1"/>
              <a:t>còn</a:t>
            </a:r>
            <a:r>
              <a:rPr lang="en-US" b="1" dirty="0"/>
              <a:t> </a:t>
            </a:r>
            <a:r>
              <a:rPr lang="en-US" b="1" dirty="0" err="1"/>
              <a:t>dùng</a:t>
            </a:r>
            <a:r>
              <a:rPr lang="en-US" b="1" dirty="0"/>
              <a:t> </a:t>
            </a:r>
            <a:r>
              <a:rPr lang="en-US" b="1" dirty="0" err="1"/>
              <a:t>nữa</a:t>
            </a:r>
            <a:r>
              <a:rPr lang="en-US" b="1" dirty="0"/>
              <a:t> (</a:t>
            </a:r>
            <a:r>
              <a:rPr lang="en-US" b="1" dirty="0" err="1"/>
              <a:t>giải</a:t>
            </a:r>
            <a:r>
              <a:rPr lang="en-US" b="1" dirty="0"/>
              <a:t> </a:t>
            </a:r>
            <a:r>
              <a:rPr lang="en-US" b="1" dirty="0" err="1"/>
              <a:t>phóng</a:t>
            </a:r>
            <a:r>
              <a:rPr lang="en-US" b="1" dirty="0"/>
              <a:t> con </a:t>
            </a:r>
            <a:r>
              <a:rPr lang="en-US" b="1" dirty="0" err="1"/>
              <a:t>trỏ</a:t>
            </a:r>
            <a:r>
              <a:rPr lang="en-US" b="1" dirty="0"/>
              <a:t>)</a:t>
            </a:r>
          </a:p>
          <a:p>
            <a:pPr marL="342900" indent="-342900">
              <a:buAutoNum type="arabicPeriod"/>
            </a:pP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L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u ý: </a:t>
            </a:r>
            <a:r>
              <a:rPr lang="en-US" b="1" dirty="0" err="1">
                <a:solidFill>
                  <a:srgbClr val="FF0000"/>
                </a:solidFill>
              </a:rPr>
              <a:t>Với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mỗi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năng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bằng</a:t>
            </a:r>
            <a:r>
              <a:rPr lang="en-US" b="1" dirty="0">
                <a:solidFill>
                  <a:srgbClr val="FF0000"/>
                </a:solidFill>
              </a:rPr>
              <a:t> 2 </a:t>
            </a:r>
            <a:r>
              <a:rPr lang="en-US" b="1" dirty="0" err="1">
                <a:solidFill>
                  <a:srgbClr val="FF0000"/>
                </a:solidFill>
              </a:rPr>
              <a:t>cách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b="1" dirty="0" err="1">
                <a:solidFill>
                  <a:srgbClr val="FF0000"/>
                </a:solidFill>
              </a:rPr>
              <a:t>Đệ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đệ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24099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587681" cy="508000"/>
            <a:chOff x="789624" y="1191463"/>
            <a:chExt cx="2453880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5290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Một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số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rèn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luyện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kỹ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năng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15178" y="1180098"/>
            <a:ext cx="8474449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cũng</a:t>
            </a:r>
            <a:r>
              <a:rPr lang="en-US" sz="1300" dirty="0"/>
              <a:t> t</a:t>
            </a:r>
            <a:r>
              <a:rPr lang="vi-VN" sz="1300" dirty="0"/>
              <a:t>ư</a:t>
            </a:r>
            <a:r>
              <a:rPr lang="en-US" sz="1300" dirty="0" err="1"/>
              <a:t>ơng</a:t>
            </a:r>
            <a:r>
              <a:rPr lang="en-US" sz="1300" dirty="0"/>
              <a:t> </a:t>
            </a:r>
            <a:r>
              <a:rPr lang="en-US" sz="1300" dirty="0" err="1"/>
              <a:t>tự</a:t>
            </a:r>
            <a:r>
              <a:rPr lang="en-US" sz="1300" dirty="0"/>
              <a:t> </a:t>
            </a:r>
            <a:r>
              <a:rPr lang="en-US" sz="1300" dirty="0" err="1"/>
              <a:t>như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chỉ</a:t>
            </a:r>
            <a:r>
              <a:rPr lang="en-US" sz="1300" dirty="0"/>
              <a:t> </a:t>
            </a:r>
            <a:r>
              <a:rPr lang="en-US" sz="1300" dirty="0" err="1"/>
              <a:t>khác</a:t>
            </a:r>
            <a:r>
              <a:rPr lang="en-US" sz="1300" dirty="0"/>
              <a:t> ở </a:t>
            </a:r>
            <a:r>
              <a:rPr lang="en-US" sz="1300" dirty="0" err="1"/>
              <a:t>việc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thì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con </a:t>
            </a:r>
            <a:r>
              <a:rPr lang="en-US" sz="1300" dirty="0" err="1"/>
              <a:t>trái</a:t>
            </a:r>
            <a:r>
              <a:rPr lang="en-US" sz="1300" dirty="0"/>
              <a:t> </a:t>
            </a:r>
            <a:r>
              <a:rPr lang="en-US" sz="1300" dirty="0" err="1"/>
              <a:t>nhỏ</a:t>
            </a:r>
            <a:r>
              <a:rPr lang="en-US" sz="1300" dirty="0"/>
              <a:t> h</a:t>
            </a:r>
            <a:r>
              <a:rPr lang="vi-VN" sz="1300" dirty="0"/>
              <a:t>ơ</a:t>
            </a:r>
            <a:r>
              <a:rPr lang="en-US" sz="1300" dirty="0"/>
              <a:t>n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gốc</a:t>
            </a:r>
            <a:r>
              <a:rPr lang="en-US" sz="1300" dirty="0"/>
              <a:t>, </a:t>
            </a:r>
            <a:r>
              <a:rPr lang="en-US" sz="1300" dirty="0" err="1"/>
              <a:t>và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gốc</a:t>
            </a:r>
            <a:r>
              <a:rPr lang="en-US" sz="1300" dirty="0"/>
              <a:t> </a:t>
            </a:r>
            <a:r>
              <a:rPr lang="en-US" sz="1300" dirty="0" err="1"/>
              <a:t>nhỏ</a:t>
            </a:r>
            <a:r>
              <a:rPr lang="en-US" sz="1300" dirty="0"/>
              <a:t> h</a:t>
            </a:r>
            <a:r>
              <a:rPr lang="vi-VN" sz="1300" dirty="0"/>
              <a:t>ơ</a:t>
            </a:r>
            <a:r>
              <a:rPr lang="en-US" sz="1300" dirty="0"/>
              <a:t>n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con </a:t>
            </a:r>
            <a:r>
              <a:rPr lang="en-US" sz="1300" dirty="0" err="1"/>
              <a:t>phải</a:t>
            </a:r>
            <a:r>
              <a:rPr lang="en-US" sz="1300" dirty="0"/>
              <a:t> </a:t>
            </a:r>
            <a:r>
              <a:rPr lang="en-US" sz="1300" dirty="0" err="1"/>
              <a:t>còn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thì</a:t>
            </a:r>
            <a:r>
              <a:rPr lang="en-US" sz="1300" dirty="0"/>
              <a:t> </a:t>
            </a:r>
            <a:r>
              <a:rPr lang="en-US" sz="1300" dirty="0" err="1"/>
              <a:t>không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thứ</a:t>
            </a:r>
            <a:r>
              <a:rPr lang="en-US" sz="1300" dirty="0"/>
              <a:t> </a:t>
            </a:r>
            <a:r>
              <a:rPr lang="en-US" sz="1300" dirty="0" err="1"/>
              <a:t>tự</a:t>
            </a:r>
            <a:r>
              <a:rPr lang="en-US" sz="1300" dirty="0"/>
              <a:t> </a:t>
            </a:r>
            <a:r>
              <a:rPr lang="en-US" sz="1300" dirty="0" err="1"/>
              <a:t>nh</a:t>
            </a:r>
            <a:r>
              <a:rPr lang="vi-VN" sz="1300" dirty="0"/>
              <a:t>ư</a:t>
            </a:r>
            <a:r>
              <a:rPr lang="en-US" sz="1300" dirty="0"/>
              <a:t> </a:t>
            </a:r>
            <a:r>
              <a:rPr lang="en-US" sz="1300" dirty="0" err="1"/>
              <a:t>vậy</a:t>
            </a:r>
            <a:r>
              <a:rPr lang="en-US" sz="1300" dirty="0"/>
              <a:t>. </a:t>
            </a:r>
            <a:r>
              <a:rPr lang="en-US" sz="1300" dirty="0" err="1"/>
              <a:t>Nhờ</a:t>
            </a:r>
            <a:r>
              <a:rPr lang="en-US" sz="1300" dirty="0"/>
              <a:t> </a:t>
            </a:r>
            <a:r>
              <a:rPr lang="en-US" sz="1300" dirty="0" err="1"/>
              <a:t>dữ</a:t>
            </a:r>
            <a:r>
              <a:rPr lang="en-US" sz="1300" dirty="0"/>
              <a:t> </a:t>
            </a:r>
            <a:r>
              <a:rPr lang="en-US" sz="1300" dirty="0" err="1"/>
              <a:t>liệu</a:t>
            </a:r>
            <a:r>
              <a:rPr lang="en-US" sz="1300" dirty="0"/>
              <a:t> </a:t>
            </a:r>
            <a:r>
              <a:rPr lang="en-US" sz="1300" dirty="0" err="1"/>
              <a:t>trên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thứ</a:t>
            </a:r>
            <a:r>
              <a:rPr lang="en-US" sz="1300" dirty="0"/>
              <a:t> </a:t>
            </a:r>
            <a:r>
              <a:rPr lang="en-US" sz="1300" dirty="0" err="1"/>
              <a:t>tự</a:t>
            </a:r>
            <a:r>
              <a:rPr lang="en-US" sz="1300" dirty="0"/>
              <a:t> </a:t>
            </a:r>
            <a:r>
              <a:rPr lang="en-US" sz="1300" dirty="0" err="1"/>
              <a:t>nên</a:t>
            </a:r>
            <a:r>
              <a:rPr lang="en-US" sz="1300" dirty="0"/>
              <a:t> </a:t>
            </a:r>
            <a:r>
              <a:rPr lang="en-US" sz="1300" dirty="0" err="1"/>
              <a:t>việc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sẽ</a:t>
            </a:r>
            <a:r>
              <a:rPr lang="en-US" sz="1300" dirty="0"/>
              <a:t> </a:t>
            </a:r>
            <a:r>
              <a:rPr lang="en-US" sz="1300" dirty="0" err="1"/>
              <a:t>thuận</a:t>
            </a:r>
            <a:r>
              <a:rPr lang="en-US" sz="1300" dirty="0"/>
              <a:t> </a:t>
            </a:r>
            <a:r>
              <a:rPr lang="en-US" sz="1300" dirty="0" err="1"/>
              <a:t>tiện</a:t>
            </a:r>
            <a:r>
              <a:rPr lang="en-US" sz="1300" dirty="0"/>
              <a:t> h</a:t>
            </a:r>
            <a:r>
              <a:rPr lang="vi-VN" sz="1300" dirty="0"/>
              <a:t>ơ</a:t>
            </a:r>
            <a:r>
              <a:rPr lang="en-US" sz="1300" dirty="0"/>
              <a:t>n </a:t>
            </a:r>
            <a:r>
              <a:rPr lang="en-US" sz="1300" dirty="0" err="1"/>
              <a:t>với</a:t>
            </a:r>
            <a:r>
              <a:rPr lang="en-US" sz="1300" dirty="0"/>
              <a:t> </a:t>
            </a:r>
            <a:r>
              <a:rPr lang="en-US" sz="1300" dirty="0" err="1"/>
              <a:t>đặc</a:t>
            </a:r>
            <a:r>
              <a:rPr lang="en-US" sz="1300" dirty="0"/>
              <a:t> </a:t>
            </a:r>
            <a:r>
              <a:rPr lang="en-US" sz="1300" dirty="0" err="1"/>
              <a:t>điểm</a:t>
            </a:r>
            <a:r>
              <a:rPr lang="en-US" sz="1300" dirty="0"/>
              <a:t> </a:t>
            </a:r>
            <a:r>
              <a:rPr lang="en-US" sz="1300" dirty="0" err="1"/>
              <a:t>này</a:t>
            </a:r>
            <a:r>
              <a:rPr lang="en-US" sz="1300" dirty="0"/>
              <a:t>. </a:t>
            </a:r>
            <a:r>
              <a:rPr lang="en-US" sz="1300" b="1" dirty="0" err="1"/>
              <a:t>Chính</a:t>
            </a:r>
            <a:r>
              <a:rPr lang="en-US" sz="1300" b="1" dirty="0"/>
              <a:t> </a:t>
            </a:r>
            <a:r>
              <a:rPr lang="en-US" sz="1300" b="1" dirty="0" err="1"/>
              <a:t>vì</a:t>
            </a:r>
            <a:r>
              <a:rPr lang="en-US" sz="1300" b="1" dirty="0"/>
              <a:t> </a:t>
            </a:r>
            <a:r>
              <a:rPr lang="en-US" sz="1300" b="1" dirty="0" err="1"/>
              <a:t>thế</a:t>
            </a:r>
            <a:r>
              <a:rPr lang="en-US" sz="1300" b="1" dirty="0"/>
              <a:t> </a:t>
            </a:r>
            <a:r>
              <a:rPr lang="en-US" sz="1300" b="1" dirty="0" err="1"/>
              <a:t>các</a:t>
            </a:r>
            <a:r>
              <a:rPr lang="en-US" sz="1300" b="1" dirty="0"/>
              <a:t> </a:t>
            </a:r>
            <a:r>
              <a:rPr lang="en-US" sz="1300" b="1" dirty="0" err="1"/>
              <a:t>thao</a:t>
            </a:r>
            <a:r>
              <a:rPr lang="en-US" sz="1300" b="1" dirty="0"/>
              <a:t> </a:t>
            </a:r>
            <a:r>
              <a:rPr lang="en-US" sz="1300" b="1" dirty="0" err="1"/>
              <a:t>tác</a:t>
            </a:r>
            <a:r>
              <a:rPr lang="en-US" sz="1300" b="1" dirty="0"/>
              <a:t> </a:t>
            </a:r>
            <a:r>
              <a:rPr lang="en-US" sz="1300" b="1" dirty="0" err="1"/>
              <a:t>xử</a:t>
            </a:r>
            <a:r>
              <a:rPr lang="en-US" sz="1300" b="1" dirty="0"/>
              <a:t> </a:t>
            </a:r>
            <a:r>
              <a:rPr lang="en-US" sz="1300" b="1" dirty="0" err="1"/>
              <a:t>lý</a:t>
            </a:r>
            <a:r>
              <a:rPr lang="en-US" sz="1300" b="1" dirty="0"/>
              <a:t> </a:t>
            </a:r>
            <a:r>
              <a:rPr lang="en-US" sz="1300" b="1" dirty="0" err="1"/>
              <a:t>của</a:t>
            </a:r>
            <a:r>
              <a:rPr lang="en-US" sz="1300" b="1" dirty="0"/>
              <a:t> 2 </a:t>
            </a:r>
            <a:r>
              <a:rPr lang="en-US" sz="1300" b="1" dirty="0" err="1"/>
              <a:t>cây</a:t>
            </a:r>
            <a:r>
              <a:rPr lang="en-US" sz="1300" b="1" dirty="0"/>
              <a:t> </a:t>
            </a:r>
            <a:r>
              <a:rPr lang="en-US" sz="1300" b="1" dirty="0" err="1"/>
              <a:t>đều</a:t>
            </a:r>
            <a:r>
              <a:rPr lang="en-US" sz="1300" b="1" dirty="0"/>
              <a:t> </a:t>
            </a:r>
            <a:r>
              <a:rPr lang="en-US" sz="1300" b="1" dirty="0" err="1"/>
              <a:t>nh</a:t>
            </a:r>
            <a:r>
              <a:rPr lang="vi-VN" sz="1300" b="1" dirty="0"/>
              <a:t>ư</a:t>
            </a:r>
            <a:r>
              <a:rPr lang="en-US" sz="1300" b="1" dirty="0"/>
              <a:t> </a:t>
            </a:r>
            <a:r>
              <a:rPr lang="en-US" sz="1300" b="1" dirty="0" err="1"/>
              <a:t>nhau</a:t>
            </a:r>
            <a:r>
              <a:rPr lang="en-US" sz="1300" b="1" dirty="0"/>
              <a:t> </a:t>
            </a:r>
            <a:r>
              <a:rPr lang="en-US" sz="1300" b="1" dirty="0" err="1"/>
              <a:t>chỉ</a:t>
            </a:r>
            <a:r>
              <a:rPr lang="en-US" sz="1300" b="1" dirty="0"/>
              <a:t> </a:t>
            </a:r>
            <a:r>
              <a:rPr lang="en-US" sz="1300" b="1" dirty="0" err="1"/>
              <a:t>khác</a:t>
            </a:r>
            <a:r>
              <a:rPr lang="en-US" sz="1300" b="1" dirty="0"/>
              <a:t> </a:t>
            </a:r>
            <a:r>
              <a:rPr lang="en-US" sz="1300" b="1" dirty="0" err="1"/>
              <a:t>với</a:t>
            </a:r>
            <a:r>
              <a:rPr lang="en-US" sz="1300" b="1" dirty="0"/>
              <a:t> </a:t>
            </a:r>
            <a:r>
              <a:rPr lang="en-US" sz="1300" b="1" dirty="0" err="1"/>
              <a:t>những</a:t>
            </a:r>
            <a:r>
              <a:rPr lang="en-US" sz="1300" b="1" dirty="0"/>
              <a:t> </a:t>
            </a:r>
            <a:r>
              <a:rPr lang="en-US" sz="1300" b="1" dirty="0" err="1"/>
              <a:t>xử</a:t>
            </a:r>
            <a:r>
              <a:rPr lang="en-US" sz="1300" b="1" dirty="0"/>
              <a:t> </a:t>
            </a:r>
            <a:r>
              <a:rPr lang="en-US" sz="1300" b="1" dirty="0" err="1"/>
              <a:t>lý</a:t>
            </a:r>
            <a:r>
              <a:rPr lang="en-US" sz="1300" b="1" dirty="0"/>
              <a:t> </a:t>
            </a:r>
            <a:r>
              <a:rPr lang="en-US" sz="1300" b="1" dirty="0" err="1"/>
              <a:t>có</a:t>
            </a:r>
            <a:r>
              <a:rPr lang="en-US" sz="1300" b="1" dirty="0"/>
              <a:t> </a:t>
            </a:r>
            <a:r>
              <a:rPr lang="en-US" sz="1300" b="1" dirty="0" err="1"/>
              <a:t>tính</a:t>
            </a:r>
            <a:r>
              <a:rPr lang="en-US" sz="1300" b="1" dirty="0"/>
              <a:t> </a:t>
            </a:r>
            <a:r>
              <a:rPr lang="en-US" sz="1300" b="1" dirty="0" err="1"/>
              <a:t>chất</a:t>
            </a:r>
            <a:r>
              <a:rPr lang="en-US" sz="1300" b="1" dirty="0"/>
              <a:t> </a:t>
            </a:r>
            <a:r>
              <a:rPr lang="en-US" sz="1300" b="1" dirty="0" err="1"/>
              <a:t>tìm</a:t>
            </a:r>
            <a:r>
              <a:rPr lang="en-US" sz="1300" b="1" dirty="0"/>
              <a:t> </a:t>
            </a:r>
            <a:r>
              <a:rPr lang="en-US" sz="1300" b="1" dirty="0" err="1"/>
              <a:t>kiếm</a:t>
            </a:r>
            <a:r>
              <a:rPr lang="en-US" sz="1300" b="1" dirty="0"/>
              <a:t> </a:t>
            </a:r>
            <a:r>
              <a:rPr lang="en-US" sz="1300" b="1" dirty="0" err="1"/>
              <a:t>có</a:t>
            </a:r>
            <a:r>
              <a:rPr lang="en-US" sz="1300" b="1" dirty="0"/>
              <a:t> </a:t>
            </a:r>
            <a:r>
              <a:rPr lang="en-US" sz="1300" b="1" dirty="0" err="1"/>
              <a:t>thể</a:t>
            </a:r>
            <a:r>
              <a:rPr lang="en-US" sz="1300" b="1" dirty="0"/>
              <a:t> </a:t>
            </a:r>
            <a:r>
              <a:rPr lang="en-US" sz="1300" b="1" dirty="0" err="1"/>
              <a:t>nhờ</a:t>
            </a:r>
            <a:r>
              <a:rPr lang="en-US" sz="1300" b="1" dirty="0"/>
              <a:t> </a:t>
            </a:r>
            <a:r>
              <a:rPr lang="en-US" sz="1300" b="1" dirty="0" err="1"/>
              <a:t>vào</a:t>
            </a:r>
            <a:r>
              <a:rPr lang="en-US" sz="1300" b="1" dirty="0"/>
              <a:t> </a:t>
            </a:r>
            <a:r>
              <a:rPr lang="en-US" sz="1300" b="1" dirty="0" err="1"/>
              <a:t>đặc</a:t>
            </a:r>
            <a:r>
              <a:rPr lang="en-US" sz="1300" b="1" dirty="0"/>
              <a:t> </a:t>
            </a:r>
            <a:r>
              <a:rPr lang="en-US" sz="1300" b="1" dirty="0" err="1"/>
              <a:t>điểm</a:t>
            </a:r>
            <a:r>
              <a:rPr lang="en-US" sz="1300" b="1" dirty="0"/>
              <a:t> </a:t>
            </a:r>
            <a:r>
              <a:rPr lang="en-US" sz="1300" b="1" dirty="0" err="1"/>
              <a:t>của</a:t>
            </a:r>
            <a:r>
              <a:rPr lang="en-US" sz="1300" b="1" dirty="0"/>
              <a:t> </a:t>
            </a:r>
            <a:r>
              <a:rPr lang="en-US" sz="1300" b="1" dirty="0" err="1"/>
              <a:t>cây</a:t>
            </a:r>
            <a:r>
              <a:rPr lang="en-US" sz="1300" b="1" dirty="0"/>
              <a:t> </a:t>
            </a:r>
            <a:r>
              <a:rPr lang="en-US" sz="1300" b="1" dirty="0" err="1"/>
              <a:t>nhị</a:t>
            </a:r>
            <a:r>
              <a:rPr lang="en-US" sz="1300" b="1" dirty="0"/>
              <a:t> </a:t>
            </a:r>
            <a:r>
              <a:rPr lang="en-US" sz="1300" b="1" dirty="0" err="1"/>
              <a:t>phân</a:t>
            </a:r>
            <a:r>
              <a:rPr lang="en-US" sz="1300" b="1" dirty="0"/>
              <a:t> </a:t>
            </a:r>
            <a:r>
              <a:rPr lang="en-US" sz="1300" b="1" dirty="0" err="1"/>
              <a:t>tìm</a:t>
            </a:r>
            <a:r>
              <a:rPr lang="en-US" sz="1300" b="1" dirty="0"/>
              <a:t> </a:t>
            </a:r>
            <a:r>
              <a:rPr lang="en-US" sz="1300" b="1" dirty="0" err="1"/>
              <a:t>kiếm</a:t>
            </a:r>
            <a:r>
              <a:rPr lang="en-US" sz="1300" b="1" dirty="0"/>
              <a:t> </a:t>
            </a:r>
            <a:r>
              <a:rPr lang="en-US" sz="1300" b="1" dirty="0" err="1"/>
              <a:t>mà</a:t>
            </a:r>
            <a:r>
              <a:rPr lang="en-US" sz="1300" b="1" dirty="0"/>
              <a:t> </a:t>
            </a:r>
            <a:r>
              <a:rPr lang="en-US" sz="1300" b="1" dirty="0" err="1"/>
              <a:t>làm</a:t>
            </a:r>
            <a:r>
              <a:rPr lang="en-US" sz="1300" b="1" dirty="0"/>
              <a:t> </a:t>
            </a:r>
            <a:r>
              <a:rPr lang="en-US" sz="1300" b="1" dirty="0" err="1"/>
              <a:t>nhanh</a:t>
            </a:r>
            <a:r>
              <a:rPr lang="en-US" sz="1300" b="1" dirty="0"/>
              <a:t> h</a:t>
            </a:r>
            <a:r>
              <a:rPr lang="vi-VN" sz="1300" b="1" dirty="0"/>
              <a:t>ơ</a:t>
            </a:r>
            <a:r>
              <a:rPr lang="en-US" sz="1300" b="1" dirty="0"/>
              <a:t>n</a:t>
            </a:r>
            <a:r>
              <a:rPr lang="en-US" sz="1300" dirty="0"/>
              <a:t>. </a:t>
            </a:r>
            <a:r>
              <a:rPr lang="en-US" sz="1300" dirty="0" err="1"/>
              <a:t>Nên</a:t>
            </a:r>
            <a:r>
              <a:rPr lang="en-US" sz="1300" dirty="0"/>
              <a:t> ở </a:t>
            </a:r>
            <a:r>
              <a:rPr lang="en-US" sz="1300" dirty="0" err="1"/>
              <a:t>đây</a:t>
            </a:r>
            <a:r>
              <a:rPr lang="en-US" sz="1300" dirty="0"/>
              <a:t> ta </a:t>
            </a:r>
            <a:r>
              <a:rPr lang="en-US" sz="1300" dirty="0" err="1"/>
              <a:t>sẽ</a:t>
            </a:r>
            <a:r>
              <a:rPr lang="en-US" sz="1300" dirty="0"/>
              <a:t> </a:t>
            </a:r>
            <a:r>
              <a:rPr lang="en-US" sz="1300" dirty="0" err="1"/>
              <a:t>làm</a:t>
            </a:r>
            <a:r>
              <a:rPr lang="en-US" sz="1300" dirty="0"/>
              <a:t> </a:t>
            </a:r>
            <a:r>
              <a:rPr lang="en-US" sz="1300" dirty="0" err="1"/>
              <a:t>những</a:t>
            </a:r>
            <a:r>
              <a:rPr lang="en-US" sz="1300" dirty="0"/>
              <a:t> </a:t>
            </a:r>
            <a:r>
              <a:rPr lang="en-US" sz="1300" dirty="0" err="1"/>
              <a:t>dạng</a:t>
            </a:r>
            <a:r>
              <a:rPr lang="en-US" sz="1300" dirty="0"/>
              <a:t> </a:t>
            </a:r>
            <a:r>
              <a:rPr lang="en-US" sz="1300" dirty="0" err="1"/>
              <a:t>bài</a:t>
            </a:r>
            <a:r>
              <a:rPr lang="en-US" sz="1300" dirty="0"/>
              <a:t> </a:t>
            </a:r>
            <a:r>
              <a:rPr lang="en-US" sz="1300" dirty="0" err="1"/>
              <a:t>tập</a:t>
            </a:r>
            <a:r>
              <a:rPr lang="en-US" sz="1300" dirty="0"/>
              <a:t> </a:t>
            </a:r>
            <a:r>
              <a:rPr lang="en-US" sz="1300" dirty="0" err="1"/>
              <a:t>thể</a:t>
            </a:r>
            <a:r>
              <a:rPr lang="en-US" sz="1300" dirty="0"/>
              <a:t> </a:t>
            </a:r>
            <a:r>
              <a:rPr lang="en-US" sz="1300" dirty="0" err="1"/>
              <a:t>hiện</a:t>
            </a:r>
            <a:r>
              <a:rPr lang="en-US" sz="1300" dirty="0"/>
              <a:t> đ</a:t>
            </a:r>
            <a:r>
              <a:rPr lang="vi-VN" sz="1300" dirty="0"/>
              <a:t>ư</a:t>
            </a:r>
            <a:r>
              <a:rPr lang="en-US" sz="1300" dirty="0" err="1"/>
              <a:t>ợc</a:t>
            </a:r>
            <a:r>
              <a:rPr lang="en-US" sz="1300" dirty="0"/>
              <a:t> </a:t>
            </a:r>
            <a:r>
              <a:rPr lang="en-US" sz="1300" dirty="0" err="1"/>
              <a:t>sức</a:t>
            </a:r>
            <a:r>
              <a:rPr lang="en-US" sz="1300" dirty="0"/>
              <a:t> </a:t>
            </a:r>
            <a:r>
              <a:rPr lang="en-US" sz="1300" dirty="0" err="1"/>
              <a:t>mạnh</a:t>
            </a:r>
            <a:r>
              <a:rPr lang="en-US" sz="1300" dirty="0"/>
              <a:t> </a:t>
            </a:r>
            <a:r>
              <a:rPr lang="en-US" sz="1300" dirty="0" err="1"/>
              <a:t>của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còn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dạng</a:t>
            </a:r>
            <a:r>
              <a:rPr lang="en-US" sz="1300" dirty="0"/>
              <a:t> </a:t>
            </a:r>
            <a:r>
              <a:rPr lang="en-US" sz="1300" dirty="0" err="1"/>
              <a:t>bài</a:t>
            </a:r>
            <a:r>
              <a:rPr lang="en-US" sz="1300" dirty="0"/>
              <a:t> </a:t>
            </a:r>
            <a:r>
              <a:rPr lang="en-US" sz="1300" dirty="0" err="1"/>
              <a:t>tập</a:t>
            </a:r>
            <a:r>
              <a:rPr lang="en-US" sz="1300" dirty="0"/>
              <a:t> </a:t>
            </a:r>
            <a:r>
              <a:rPr lang="en-US" sz="1300" dirty="0" err="1"/>
              <a:t>bình</a:t>
            </a:r>
            <a:r>
              <a:rPr lang="en-US" sz="1300" dirty="0"/>
              <a:t> </a:t>
            </a:r>
            <a:r>
              <a:rPr lang="en-US" sz="1300" dirty="0" err="1"/>
              <a:t>th</a:t>
            </a:r>
            <a:r>
              <a:rPr lang="vi-VN" sz="1300" dirty="0"/>
              <a:t>ư</a:t>
            </a:r>
            <a:r>
              <a:rPr lang="en-US" sz="1300" dirty="0" err="1"/>
              <a:t>ờng</a:t>
            </a:r>
            <a:r>
              <a:rPr lang="en-US" sz="1300" dirty="0"/>
              <a:t> (</a:t>
            </a:r>
            <a:r>
              <a:rPr lang="en-US" sz="1300" dirty="0" err="1"/>
              <a:t>vd</a:t>
            </a:r>
            <a:r>
              <a:rPr lang="en-US" sz="1300" dirty="0"/>
              <a:t>: </a:t>
            </a:r>
            <a:r>
              <a:rPr lang="en-US" sz="1300" dirty="0" err="1"/>
              <a:t>Đếm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l</a:t>
            </a:r>
            <a:r>
              <a:rPr lang="vi-VN" sz="1300" dirty="0"/>
              <a:t>ư</a:t>
            </a:r>
            <a:r>
              <a:rPr lang="en-US" sz="1300" dirty="0" err="1"/>
              <a:t>ợng</a:t>
            </a:r>
            <a:r>
              <a:rPr lang="en-US" sz="1300" dirty="0"/>
              <a:t> node </a:t>
            </a:r>
            <a:r>
              <a:rPr lang="en-US" sz="1300" dirty="0" err="1"/>
              <a:t>lá</a:t>
            </a:r>
            <a:r>
              <a:rPr lang="en-US" sz="1300" dirty="0"/>
              <a:t>, node </a:t>
            </a:r>
            <a:r>
              <a:rPr lang="en-US" sz="1300" dirty="0" err="1"/>
              <a:t>có</a:t>
            </a:r>
            <a:r>
              <a:rPr lang="en-US" sz="1300" dirty="0"/>
              <a:t> 1 con, node </a:t>
            </a:r>
            <a:r>
              <a:rPr lang="en-US" sz="1300" dirty="0" err="1"/>
              <a:t>có</a:t>
            </a:r>
            <a:r>
              <a:rPr lang="en-US" sz="1300" dirty="0"/>
              <a:t> 2 con, </a:t>
            </a:r>
            <a:r>
              <a:rPr lang="en-US" sz="1300" dirty="0" err="1"/>
              <a:t>tính</a:t>
            </a:r>
            <a:r>
              <a:rPr lang="en-US" sz="1300" dirty="0"/>
              <a:t> </a:t>
            </a:r>
            <a:r>
              <a:rPr lang="en-US" sz="1300" dirty="0" err="1"/>
              <a:t>chiều</a:t>
            </a:r>
            <a:r>
              <a:rPr lang="en-US" sz="1300" dirty="0"/>
              <a:t> </a:t>
            </a:r>
            <a:r>
              <a:rPr lang="en-US" sz="1300" dirty="0" err="1"/>
              <a:t>cao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, </a:t>
            </a:r>
            <a:r>
              <a:rPr lang="en-US" sz="1300" dirty="0" err="1"/>
              <a:t>tính</a:t>
            </a:r>
            <a:r>
              <a:rPr lang="en-US" sz="1300" dirty="0"/>
              <a:t> </a:t>
            </a:r>
            <a:r>
              <a:rPr lang="en-US" sz="1300" dirty="0" err="1"/>
              <a:t>bậc</a:t>
            </a:r>
            <a:r>
              <a:rPr lang="en-US" sz="1300" dirty="0"/>
              <a:t> </a:t>
            </a:r>
            <a:r>
              <a:rPr lang="en-US" sz="1300" dirty="0" err="1"/>
              <a:t>của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…) </a:t>
            </a:r>
            <a:r>
              <a:rPr lang="en-US" sz="1300" dirty="0" err="1"/>
              <a:t>thì</a:t>
            </a:r>
            <a:r>
              <a:rPr lang="en-US" sz="1300" dirty="0"/>
              <a:t> </a:t>
            </a:r>
            <a:r>
              <a:rPr lang="en-US" sz="1300" dirty="0" err="1"/>
              <a:t>đã</a:t>
            </a:r>
            <a:r>
              <a:rPr lang="en-US" sz="1300" dirty="0"/>
              <a:t> </a:t>
            </a:r>
            <a:r>
              <a:rPr lang="en-US" sz="1300" dirty="0" err="1"/>
              <a:t>làm</a:t>
            </a:r>
            <a:r>
              <a:rPr lang="en-US" sz="1300" dirty="0"/>
              <a:t> tr</a:t>
            </a:r>
            <a:r>
              <a:rPr lang="vi-VN" sz="1300" dirty="0"/>
              <a:t>ư</a:t>
            </a:r>
            <a:r>
              <a:rPr lang="en-US" sz="1300" dirty="0" err="1"/>
              <a:t>ớc</a:t>
            </a:r>
            <a:r>
              <a:rPr lang="en-US" sz="1300" dirty="0"/>
              <a:t> </a:t>
            </a:r>
            <a:r>
              <a:rPr lang="en-US" sz="1300" dirty="0" err="1"/>
              <a:t>đó</a:t>
            </a:r>
            <a:r>
              <a:rPr lang="en-US" sz="1300" dirty="0"/>
              <a:t> </a:t>
            </a:r>
            <a:r>
              <a:rPr lang="en-US" sz="1300" dirty="0" err="1"/>
              <a:t>với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rồi</a:t>
            </a:r>
            <a:r>
              <a:rPr lang="en-US" sz="1300" dirty="0"/>
              <a:t> </a:t>
            </a:r>
            <a:r>
              <a:rPr lang="en-US" sz="1300" dirty="0" err="1"/>
              <a:t>không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thay</a:t>
            </a:r>
            <a:r>
              <a:rPr lang="en-US" sz="1300" dirty="0"/>
              <a:t> </a:t>
            </a:r>
            <a:r>
              <a:rPr lang="en-US" sz="1300" dirty="0" err="1"/>
              <a:t>đổi</a:t>
            </a:r>
            <a:r>
              <a:rPr lang="en-US" sz="1300" dirty="0"/>
              <a:t> </a:t>
            </a:r>
            <a:r>
              <a:rPr lang="en-US" sz="1300" dirty="0" err="1"/>
              <a:t>gì</a:t>
            </a:r>
            <a:r>
              <a:rPr lang="en-US" sz="1300" dirty="0"/>
              <a:t> </a:t>
            </a:r>
            <a:r>
              <a:rPr lang="en-US" sz="1300" dirty="0" err="1"/>
              <a:t>với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.</a:t>
            </a:r>
          </a:p>
          <a:p>
            <a:endParaRPr lang="en-US" sz="1300" dirty="0"/>
          </a:p>
          <a:p>
            <a:r>
              <a:rPr lang="en-US" sz="1300" dirty="0"/>
              <a:t>1/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lớn</a:t>
            </a:r>
            <a:r>
              <a:rPr lang="en-US" sz="1300" dirty="0"/>
              <a:t> </a:t>
            </a:r>
            <a:r>
              <a:rPr lang="en-US" sz="1300" dirty="0" err="1"/>
              <a:t>nhất</a:t>
            </a:r>
            <a:r>
              <a:rPr lang="en-US" sz="1300" dirty="0"/>
              <a:t>/</a:t>
            </a:r>
            <a:r>
              <a:rPr lang="en-US" sz="1300" dirty="0" err="1"/>
              <a:t>nhỏ</a:t>
            </a:r>
            <a:r>
              <a:rPr lang="en-US" sz="1300" dirty="0"/>
              <a:t> </a:t>
            </a:r>
            <a:r>
              <a:rPr lang="en-US" sz="1300" dirty="0" err="1"/>
              <a:t>nhất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</a:t>
            </a:r>
            <a:r>
              <a:rPr lang="en-US" sz="1300" dirty="0" err="1"/>
              <a:t>nguyên</a:t>
            </a:r>
            <a:endParaRPr lang="en-US" sz="1300" dirty="0"/>
          </a:p>
          <a:p>
            <a:r>
              <a:rPr lang="en-US" sz="1300" dirty="0"/>
              <a:t>2/ Cho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</a:t>
            </a:r>
            <a:r>
              <a:rPr lang="en-US" sz="1300" dirty="0" err="1"/>
              <a:t>nguyên</a:t>
            </a:r>
            <a:r>
              <a:rPr lang="en-US" sz="1300" dirty="0"/>
              <a:t>, </a:t>
            </a:r>
            <a:r>
              <a:rPr lang="en-US" sz="1300" dirty="0" err="1"/>
              <a:t>hãy</a:t>
            </a:r>
            <a:r>
              <a:rPr lang="en-US" sz="1300" dirty="0"/>
              <a:t> </a:t>
            </a:r>
            <a:r>
              <a:rPr lang="en-US" sz="1300" dirty="0" err="1"/>
              <a:t>viết</a:t>
            </a:r>
            <a:r>
              <a:rPr lang="en-US" sz="1300" dirty="0"/>
              <a:t> </a:t>
            </a:r>
            <a:r>
              <a:rPr lang="en-US" sz="1300" dirty="0" err="1"/>
              <a:t>hàm</a:t>
            </a:r>
            <a:r>
              <a:rPr lang="en-US" sz="1300" dirty="0"/>
              <a:t> </a:t>
            </a:r>
            <a:r>
              <a:rPr lang="en-US" sz="1300" dirty="0" err="1"/>
              <a:t>đếm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âm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endParaRPr lang="en-US" sz="1300" dirty="0"/>
          </a:p>
          <a:p>
            <a:r>
              <a:rPr lang="en-US" sz="1300" dirty="0"/>
              <a:t>3/ Cho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</a:t>
            </a:r>
            <a:r>
              <a:rPr lang="en-US" sz="1300" dirty="0" err="1"/>
              <a:t>nguyên</a:t>
            </a:r>
            <a:r>
              <a:rPr lang="en-US" sz="1300" dirty="0"/>
              <a:t>, </a:t>
            </a:r>
            <a:r>
              <a:rPr lang="en-US" sz="1300" dirty="0" err="1"/>
              <a:t>hãy</a:t>
            </a:r>
            <a:r>
              <a:rPr lang="en-US" sz="1300" dirty="0"/>
              <a:t> </a:t>
            </a:r>
            <a:r>
              <a:rPr lang="en-US" sz="1300" dirty="0" err="1"/>
              <a:t>viết</a:t>
            </a:r>
            <a:r>
              <a:rPr lang="en-US" sz="1300" dirty="0"/>
              <a:t> </a:t>
            </a:r>
            <a:r>
              <a:rPr lang="en-US" sz="1300" dirty="0" err="1"/>
              <a:t>hàm</a:t>
            </a:r>
            <a:r>
              <a:rPr lang="en-US" sz="1300" dirty="0"/>
              <a:t> </a:t>
            </a:r>
            <a:r>
              <a:rPr lang="en-US" sz="1300" dirty="0" err="1"/>
              <a:t>xuất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đoạn</a:t>
            </a:r>
            <a:r>
              <a:rPr lang="en-US" sz="1300" dirty="0"/>
              <a:t> [x, y]</a:t>
            </a:r>
          </a:p>
          <a:p>
            <a:r>
              <a:rPr lang="en-US" sz="1300" dirty="0"/>
              <a:t>4/ Cho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</a:t>
            </a:r>
            <a:r>
              <a:rPr lang="en-US" sz="1300" dirty="0" err="1"/>
              <a:t>nguyên</a:t>
            </a:r>
            <a:r>
              <a:rPr lang="en-US" sz="1300" dirty="0"/>
              <a:t>, </a:t>
            </a:r>
            <a:r>
              <a:rPr lang="en-US" sz="1300" dirty="0" err="1"/>
              <a:t>hãy</a:t>
            </a:r>
            <a:r>
              <a:rPr lang="en-US" sz="1300" dirty="0"/>
              <a:t> </a:t>
            </a:r>
            <a:r>
              <a:rPr lang="en-US" sz="1300" dirty="0" err="1"/>
              <a:t>viết</a:t>
            </a:r>
            <a:r>
              <a:rPr lang="en-US" sz="1300" dirty="0"/>
              <a:t> </a:t>
            </a:r>
            <a:r>
              <a:rPr lang="en-US" sz="1300" dirty="0" err="1"/>
              <a:t>hàm</a:t>
            </a:r>
            <a:r>
              <a:rPr lang="en-US" sz="1300" dirty="0"/>
              <a:t> </a:t>
            </a:r>
            <a:r>
              <a:rPr lang="en-US" sz="1300" dirty="0" err="1"/>
              <a:t>tính</a:t>
            </a:r>
            <a:r>
              <a:rPr lang="en-US" sz="1300" dirty="0"/>
              <a:t> </a:t>
            </a:r>
            <a:r>
              <a:rPr lang="en-US" sz="1300" dirty="0" err="1"/>
              <a:t>tổng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giá</a:t>
            </a:r>
            <a:r>
              <a:rPr lang="en-US" sz="1300" dirty="0"/>
              <a:t> </a:t>
            </a:r>
            <a:r>
              <a:rPr lang="en-US" sz="1300" dirty="0" err="1"/>
              <a:t>trị</a:t>
            </a:r>
            <a:r>
              <a:rPr lang="en-US" sz="1300" dirty="0"/>
              <a:t> d</a:t>
            </a:r>
            <a:r>
              <a:rPr lang="vi-VN" sz="1300" dirty="0"/>
              <a:t>ư</a:t>
            </a:r>
            <a:r>
              <a:rPr lang="en-US" sz="1300" dirty="0" err="1"/>
              <a:t>ơng</a:t>
            </a:r>
            <a:r>
              <a:rPr lang="en-US" sz="1300" dirty="0"/>
              <a:t> </a:t>
            </a:r>
            <a:r>
              <a:rPr lang="en-US" sz="1300" dirty="0" err="1"/>
              <a:t>nhỏ</a:t>
            </a:r>
            <a:r>
              <a:rPr lang="en-US" sz="1300" dirty="0"/>
              <a:t> h</a:t>
            </a:r>
            <a:r>
              <a:rPr lang="vi-VN" sz="1300" dirty="0"/>
              <a:t>ơ</a:t>
            </a:r>
            <a:r>
              <a:rPr lang="en-US" sz="1300" dirty="0"/>
              <a:t>n 2004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endParaRPr lang="en-US" sz="1300" dirty="0"/>
          </a:p>
          <a:p>
            <a:r>
              <a:rPr lang="en-US" sz="1300" dirty="0"/>
              <a:t>5/ </a:t>
            </a:r>
            <a:r>
              <a:rPr lang="en-US" sz="1300" dirty="0" err="1"/>
              <a:t>Kiểm</a:t>
            </a:r>
            <a:r>
              <a:rPr lang="en-US" sz="1300" dirty="0"/>
              <a:t> </a:t>
            </a:r>
            <a:r>
              <a:rPr lang="en-US" sz="1300" dirty="0" err="1"/>
              <a:t>tra</a:t>
            </a:r>
            <a:r>
              <a:rPr lang="en-US" sz="1300" dirty="0"/>
              <a:t> </a:t>
            </a:r>
            <a:r>
              <a:rPr lang="en-US" sz="1300" dirty="0" err="1"/>
              <a:t>một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là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?</a:t>
            </a:r>
          </a:p>
          <a:p>
            <a:r>
              <a:rPr lang="en-US" sz="1300" dirty="0"/>
              <a:t>6/</a:t>
            </a:r>
            <a:r>
              <a:rPr lang="vi-VN" sz="1300" dirty="0"/>
              <a:t> </a:t>
            </a:r>
            <a:r>
              <a:rPr lang="vi-VN" sz="1300" dirty="0" err="1"/>
              <a:t>Sử</a:t>
            </a:r>
            <a:r>
              <a:rPr lang="vi-VN" sz="1300" dirty="0"/>
              <a:t> </a:t>
            </a:r>
            <a:r>
              <a:rPr lang="vi-VN" sz="1300" dirty="0" err="1"/>
              <a:t>dụng</a:t>
            </a:r>
            <a:r>
              <a:rPr lang="vi-VN" sz="1300" dirty="0"/>
              <a:t> cây </a:t>
            </a:r>
            <a:r>
              <a:rPr lang="vi-VN" sz="1300" dirty="0" err="1"/>
              <a:t>nhị</a:t>
            </a:r>
            <a:r>
              <a:rPr lang="vi-VN" sz="1300" dirty="0"/>
              <a:t> phân </a:t>
            </a:r>
            <a:r>
              <a:rPr lang="vi-VN" sz="1300" dirty="0" err="1"/>
              <a:t>tìm</a:t>
            </a:r>
            <a:r>
              <a:rPr lang="vi-VN" sz="1300" dirty="0"/>
              <a:t> </a:t>
            </a:r>
            <a:r>
              <a:rPr lang="vi-VN" sz="1300" dirty="0" err="1"/>
              <a:t>kiếm</a:t>
            </a:r>
            <a:r>
              <a:rPr lang="vi-VN" sz="1300" dirty="0"/>
              <a:t> </a:t>
            </a:r>
            <a:r>
              <a:rPr lang="vi-VN" sz="1300" dirty="0" err="1"/>
              <a:t>để</a:t>
            </a:r>
            <a:r>
              <a:rPr lang="vi-VN" sz="1300" dirty="0"/>
              <a:t> </a:t>
            </a:r>
            <a:r>
              <a:rPr lang="vi-VN" sz="1300" dirty="0" err="1"/>
              <a:t>giải</a:t>
            </a:r>
            <a:r>
              <a:rPr lang="vi-VN" sz="1300" dirty="0"/>
              <a:t> </a:t>
            </a:r>
            <a:r>
              <a:rPr lang="vi-VN" sz="1300" dirty="0" err="1"/>
              <a:t>bài</a:t>
            </a:r>
            <a:r>
              <a:rPr lang="vi-VN" sz="1300" dirty="0"/>
              <a:t> </a:t>
            </a:r>
            <a:r>
              <a:rPr lang="vi-VN" sz="1300" dirty="0" err="1"/>
              <a:t>toán</a:t>
            </a:r>
            <a:r>
              <a:rPr lang="vi-VN" sz="1300" dirty="0"/>
              <a:t>: </a:t>
            </a:r>
            <a:endParaRPr lang="en-US" sz="1300" dirty="0"/>
          </a:p>
          <a:p>
            <a:r>
              <a:rPr lang="en-US" sz="1300" dirty="0"/>
              <a:t>	a/ </a:t>
            </a:r>
            <a:r>
              <a:rPr lang="vi-VN" sz="1300" dirty="0" err="1"/>
              <a:t>Đếm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bao nhiêu </a:t>
            </a:r>
            <a:r>
              <a:rPr lang="vi-VN" sz="1300" dirty="0" err="1"/>
              <a:t>giá</a:t>
            </a:r>
            <a:r>
              <a:rPr lang="vi-VN" sz="1300" dirty="0"/>
              <a:t> </a:t>
            </a:r>
            <a:r>
              <a:rPr lang="vi-VN" sz="1300" dirty="0" err="1"/>
              <a:t>trị</a:t>
            </a:r>
            <a:r>
              <a:rPr lang="vi-VN" sz="1300" dirty="0"/>
              <a:t> phân </a:t>
            </a:r>
            <a:r>
              <a:rPr lang="vi-VN" sz="1300" dirty="0" err="1"/>
              <a:t>biệt</a:t>
            </a:r>
            <a:r>
              <a:rPr lang="vi-VN" sz="1300" dirty="0"/>
              <a:t> trong </a:t>
            </a:r>
            <a:r>
              <a:rPr lang="vi-VN" sz="1300" dirty="0" err="1"/>
              <a:t>dãy</a:t>
            </a:r>
            <a:r>
              <a:rPr lang="vi-VN" sz="1300" dirty="0"/>
              <a:t> </a:t>
            </a:r>
            <a:r>
              <a:rPr lang="vi-VN" sz="1300" dirty="0" err="1"/>
              <a:t>số</a:t>
            </a:r>
            <a:r>
              <a:rPr lang="vi-VN" sz="1300" dirty="0"/>
              <a:t> cho </a:t>
            </a:r>
            <a:r>
              <a:rPr lang="vi-VN" sz="1300" dirty="0" err="1"/>
              <a:t>trước</a:t>
            </a:r>
            <a:r>
              <a:rPr lang="vi-VN" sz="1300" dirty="0"/>
              <a:t> </a:t>
            </a:r>
            <a:endParaRPr lang="en-US" sz="1300" dirty="0"/>
          </a:p>
          <a:p>
            <a:r>
              <a:rPr lang="en-US" sz="1300" dirty="0"/>
              <a:t>	b/ </a:t>
            </a:r>
            <a:r>
              <a:rPr lang="vi-VN" sz="1300" dirty="0" err="1"/>
              <a:t>Với</a:t>
            </a:r>
            <a:r>
              <a:rPr lang="vi-VN" sz="1300" dirty="0"/>
              <a:t> </a:t>
            </a:r>
            <a:r>
              <a:rPr lang="vi-VN" sz="1300" dirty="0" err="1"/>
              <a:t>mỗi</a:t>
            </a:r>
            <a:r>
              <a:rPr lang="vi-VN" sz="1300" dirty="0"/>
              <a:t> </a:t>
            </a:r>
            <a:r>
              <a:rPr lang="vi-VN" sz="1300" dirty="0" err="1"/>
              <a:t>giá</a:t>
            </a:r>
            <a:r>
              <a:rPr lang="vi-VN" sz="1300" dirty="0"/>
              <a:t> </a:t>
            </a:r>
            <a:r>
              <a:rPr lang="vi-VN" sz="1300" dirty="0" err="1"/>
              <a:t>trị</a:t>
            </a:r>
            <a:r>
              <a:rPr lang="vi-VN" sz="1300" dirty="0"/>
              <a:t> phân </a:t>
            </a:r>
            <a:r>
              <a:rPr lang="vi-VN" sz="1300" dirty="0" err="1"/>
              <a:t>biệt</a:t>
            </a:r>
            <a:r>
              <a:rPr lang="vi-VN" sz="1300" dirty="0"/>
              <a:t>, cho </a:t>
            </a:r>
            <a:r>
              <a:rPr lang="vi-VN" sz="1300" dirty="0" err="1"/>
              <a:t>biết</a:t>
            </a:r>
            <a:r>
              <a:rPr lang="vi-VN" sz="1300" dirty="0"/>
              <a:t> </a:t>
            </a:r>
            <a:r>
              <a:rPr lang="vi-VN" sz="1300" dirty="0" err="1"/>
              <a:t>số</a:t>
            </a:r>
            <a:r>
              <a:rPr lang="vi-VN" sz="1300" dirty="0"/>
              <a:t> </a:t>
            </a:r>
            <a:r>
              <a:rPr lang="vi-VN" sz="1300" dirty="0" err="1"/>
              <a:t>lượng</a:t>
            </a:r>
            <a:r>
              <a:rPr lang="vi-VN" sz="1300" dirty="0"/>
              <a:t> </a:t>
            </a:r>
            <a:r>
              <a:rPr lang="vi-VN" sz="1300" dirty="0" err="1"/>
              <a:t>phần</a:t>
            </a:r>
            <a:r>
              <a:rPr lang="vi-VN" sz="1300" dirty="0"/>
              <a:t> </a:t>
            </a:r>
            <a:r>
              <a:rPr lang="vi-VN" sz="1300" dirty="0" err="1"/>
              <a:t>tử</a:t>
            </a:r>
            <a:r>
              <a:rPr lang="en-US" sz="1300" dirty="0"/>
              <a:t> </a:t>
            </a:r>
            <a:r>
              <a:rPr lang="en-US" sz="1300" dirty="0" err="1"/>
              <a:t>xuất</a:t>
            </a:r>
            <a:r>
              <a:rPr lang="en-US" sz="1300" dirty="0"/>
              <a:t> </a:t>
            </a:r>
            <a:r>
              <a:rPr lang="en-US" sz="1300" dirty="0" err="1"/>
              <a:t>hiện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dãy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endParaRPr lang="en-US" sz="1300" dirty="0"/>
          </a:p>
          <a:p>
            <a:r>
              <a:rPr lang="en-US" sz="1300" dirty="0"/>
              <a:t>7/</a:t>
            </a:r>
            <a:r>
              <a:rPr lang="vi-VN" sz="1300" dirty="0"/>
              <a:t> </a:t>
            </a:r>
            <a:r>
              <a:rPr lang="vi-VN" sz="1300" dirty="0" err="1"/>
              <a:t>Sử</a:t>
            </a:r>
            <a:r>
              <a:rPr lang="vi-VN" sz="1300" dirty="0"/>
              <a:t> </a:t>
            </a:r>
            <a:r>
              <a:rPr lang="vi-VN" sz="1300" dirty="0" err="1"/>
              <a:t>dụng</a:t>
            </a:r>
            <a:r>
              <a:rPr lang="vi-VN" sz="1300" dirty="0"/>
              <a:t> cây </a:t>
            </a:r>
            <a:r>
              <a:rPr lang="vi-VN" sz="1300" dirty="0" err="1"/>
              <a:t>nhị</a:t>
            </a:r>
            <a:r>
              <a:rPr lang="vi-VN" sz="1300" dirty="0"/>
              <a:t> phân </a:t>
            </a:r>
            <a:r>
              <a:rPr lang="vi-VN" sz="1300" dirty="0" err="1"/>
              <a:t>tìm</a:t>
            </a:r>
            <a:r>
              <a:rPr lang="vi-VN" sz="1300" dirty="0"/>
              <a:t> </a:t>
            </a:r>
            <a:r>
              <a:rPr lang="vi-VN" sz="1300" dirty="0" err="1"/>
              <a:t>kiếm</a:t>
            </a:r>
            <a:r>
              <a:rPr lang="vi-VN" sz="1300" dirty="0"/>
              <a:t> </a:t>
            </a:r>
            <a:r>
              <a:rPr lang="vi-VN" sz="1300" dirty="0" err="1"/>
              <a:t>để</a:t>
            </a:r>
            <a:r>
              <a:rPr lang="vi-VN" sz="1300" dirty="0"/>
              <a:t> </a:t>
            </a:r>
            <a:r>
              <a:rPr lang="vi-VN" sz="1300" dirty="0" err="1"/>
              <a:t>giải</a:t>
            </a:r>
            <a:r>
              <a:rPr lang="vi-VN" sz="1300" dirty="0"/>
              <a:t> </a:t>
            </a:r>
            <a:r>
              <a:rPr lang="vi-VN" sz="1300" dirty="0" err="1"/>
              <a:t>bài</a:t>
            </a:r>
            <a:r>
              <a:rPr lang="vi-VN" sz="1300" dirty="0"/>
              <a:t> </a:t>
            </a:r>
            <a:r>
              <a:rPr lang="vi-VN" sz="1300" dirty="0" err="1"/>
              <a:t>toán</a:t>
            </a:r>
            <a:r>
              <a:rPr lang="vi-VN" sz="1300" dirty="0"/>
              <a:t> </a:t>
            </a:r>
            <a:r>
              <a:rPr lang="vi-VN" sz="1300" dirty="0" err="1"/>
              <a:t>đếm</a:t>
            </a:r>
            <a:r>
              <a:rPr lang="vi-VN" sz="1300" dirty="0"/>
              <a:t> (</a:t>
            </a:r>
            <a:r>
              <a:rPr lang="vi-VN" sz="1300" dirty="0" err="1"/>
              <a:t>thống</a:t>
            </a:r>
            <a:r>
              <a:rPr lang="vi-VN" sz="1300" dirty="0"/>
              <a:t> kê) </a:t>
            </a:r>
            <a:r>
              <a:rPr lang="vi-VN" sz="1300" dirty="0" err="1"/>
              <a:t>số</a:t>
            </a:r>
            <a:r>
              <a:rPr lang="vi-VN" sz="1300" dirty="0"/>
              <a:t> </a:t>
            </a:r>
            <a:r>
              <a:rPr lang="vi-VN" sz="1300" dirty="0" err="1"/>
              <a:t>lượng</a:t>
            </a:r>
            <a:r>
              <a:rPr lang="vi-VN" sz="1300" dirty="0"/>
              <a:t> </a:t>
            </a:r>
            <a:r>
              <a:rPr lang="vi-VN" sz="1300" dirty="0" err="1"/>
              <a:t>ký</a:t>
            </a:r>
            <a:r>
              <a:rPr lang="vi-VN" sz="1300" dirty="0"/>
              <a:t> </a:t>
            </a:r>
            <a:r>
              <a:rPr lang="vi-VN" sz="1300" dirty="0" err="1"/>
              <a:t>tự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trong văn </a:t>
            </a:r>
            <a:r>
              <a:rPr lang="vi-VN" sz="1300" dirty="0" err="1"/>
              <a:t>bản</a:t>
            </a:r>
            <a:r>
              <a:rPr lang="vi-VN" sz="1300" dirty="0"/>
              <a:t> (Không </a:t>
            </a:r>
            <a:r>
              <a:rPr lang="vi-VN" sz="1300" dirty="0" err="1"/>
              <a:t>dấu</a:t>
            </a:r>
            <a:r>
              <a:rPr lang="vi-VN" sz="1300" dirty="0"/>
              <a:t>). Xây </a:t>
            </a:r>
            <a:r>
              <a:rPr lang="vi-VN" sz="1300" dirty="0" err="1"/>
              <a:t>dựng</a:t>
            </a:r>
            <a:r>
              <a:rPr lang="vi-VN" sz="1300" dirty="0"/>
              <a:t> cây cho </a:t>
            </a:r>
            <a:r>
              <a:rPr lang="vi-VN" sz="1300" dirty="0" err="1"/>
              <a:t>biết</a:t>
            </a:r>
            <a:r>
              <a:rPr lang="vi-VN" sz="1300" dirty="0"/>
              <a:t> </a:t>
            </a:r>
            <a:r>
              <a:rPr lang="vi-VN" sz="1300" dirty="0" err="1"/>
              <a:t>mỗi</a:t>
            </a:r>
            <a:r>
              <a:rPr lang="vi-VN" sz="1300" dirty="0"/>
              <a:t> </a:t>
            </a:r>
            <a:r>
              <a:rPr lang="vi-VN" sz="1300" dirty="0" err="1"/>
              <a:t>ký</a:t>
            </a:r>
            <a:r>
              <a:rPr lang="vi-VN" sz="1300" dirty="0"/>
              <a:t> </a:t>
            </a:r>
            <a:r>
              <a:rPr lang="vi-VN" sz="1300" dirty="0" err="1"/>
              <a:t>tự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trong văn </a:t>
            </a:r>
            <a:r>
              <a:rPr lang="vi-VN" sz="1300" dirty="0" err="1"/>
              <a:t>bản</a:t>
            </a:r>
            <a:r>
              <a:rPr lang="vi-VN" sz="1300" dirty="0"/>
              <a:t> </a:t>
            </a:r>
            <a:r>
              <a:rPr lang="vi-VN" sz="1300" dirty="0" err="1"/>
              <a:t>xuất</a:t>
            </a:r>
            <a:r>
              <a:rPr lang="vi-VN" sz="1300" dirty="0"/>
              <a:t> </a:t>
            </a:r>
            <a:r>
              <a:rPr lang="vi-VN" sz="1300" dirty="0" err="1"/>
              <a:t>hiện</a:t>
            </a:r>
            <a:r>
              <a:rPr lang="vi-VN" sz="1300" dirty="0"/>
              <a:t> </a:t>
            </a:r>
            <a:r>
              <a:rPr lang="vi-VN" sz="1300" dirty="0" err="1"/>
              <a:t>mấy</a:t>
            </a:r>
            <a:r>
              <a:rPr lang="vi-VN" sz="1300" dirty="0"/>
              <a:t> </a:t>
            </a:r>
            <a:r>
              <a:rPr lang="vi-VN" sz="1300" dirty="0" err="1"/>
              <a:t>lần</a:t>
            </a:r>
            <a:r>
              <a:rPr lang="en-US" sz="1300" dirty="0"/>
              <a:t>?</a:t>
            </a:r>
          </a:p>
          <a:p>
            <a:r>
              <a:rPr lang="vi-VN" sz="1300" dirty="0" err="1"/>
              <a:t>Nhập</a:t>
            </a:r>
            <a:r>
              <a:rPr lang="vi-VN" sz="1300" dirty="0"/>
              <a:t> </a:t>
            </a:r>
            <a:r>
              <a:rPr lang="vi-VN" sz="1300" dirty="0" err="1"/>
              <a:t>vào</a:t>
            </a:r>
            <a:r>
              <a:rPr lang="vi-VN" sz="1300" dirty="0"/>
              <a:t> 1 </a:t>
            </a:r>
            <a:r>
              <a:rPr lang="vi-VN" sz="1300" dirty="0" err="1"/>
              <a:t>ký</a:t>
            </a:r>
            <a:r>
              <a:rPr lang="vi-VN" sz="1300" dirty="0"/>
              <a:t> </a:t>
            </a:r>
            <a:r>
              <a:rPr lang="vi-VN" sz="1300" dirty="0" err="1"/>
              <a:t>tự</a:t>
            </a:r>
            <a:r>
              <a:rPr lang="vi-VN" sz="1300" dirty="0"/>
              <a:t>. </a:t>
            </a:r>
            <a:r>
              <a:rPr lang="vi-VN" sz="1300" dirty="0" err="1"/>
              <a:t>Kiểm</a:t>
            </a:r>
            <a:r>
              <a:rPr lang="vi-VN" sz="1300" dirty="0"/>
              <a:t> tra </a:t>
            </a:r>
            <a:r>
              <a:rPr lang="vi-VN" sz="1300" dirty="0" err="1"/>
              <a:t>ký</a:t>
            </a:r>
            <a:r>
              <a:rPr lang="vi-VN" sz="1300" dirty="0"/>
              <a:t> </a:t>
            </a:r>
            <a:r>
              <a:rPr lang="vi-VN" sz="1300" dirty="0" err="1"/>
              <a:t>tự</a:t>
            </a:r>
            <a:r>
              <a:rPr lang="vi-VN" sz="1300" dirty="0"/>
              <a:t> </a:t>
            </a:r>
            <a:r>
              <a:rPr lang="vi-VN" sz="1300" dirty="0" err="1"/>
              <a:t>đó</a:t>
            </a:r>
            <a:r>
              <a:rPr lang="vi-VN" sz="1300" dirty="0"/>
              <a:t> </a:t>
            </a:r>
            <a:r>
              <a:rPr lang="vi-VN" sz="1300" dirty="0" err="1"/>
              <a:t>xuất</a:t>
            </a:r>
            <a:r>
              <a:rPr lang="vi-VN" sz="1300" dirty="0"/>
              <a:t> </a:t>
            </a:r>
            <a:r>
              <a:rPr lang="vi-VN" sz="1300" dirty="0" err="1"/>
              <a:t>hiện</a:t>
            </a:r>
            <a:r>
              <a:rPr lang="vi-VN" sz="1300" dirty="0"/>
              <a:t> bao nhiêu </a:t>
            </a:r>
            <a:r>
              <a:rPr lang="vi-VN" sz="1300" dirty="0" err="1"/>
              <a:t>lần</a:t>
            </a:r>
            <a:r>
              <a:rPr lang="vi-VN" sz="1300" dirty="0"/>
              <a:t> trong văn </a:t>
            </a:r>
            <a:r>
              <a:rPr lang="vi-VN" sz="1300" dirty="0" err="1"/>
              <a:t>bản</a:t>
            </a:r>
            <a:r>
              <a:rPr lang="en-US" sz="1300" dirty="0"/>
              <a:t>?</a:t>
            </a:r>
          </a:p>
          <a:p>
            <a:r>
              <a:rPr lang="en-US" sz="1300" dirty="0"/>
              <a:t>8/</a:t>
            </a:r>
            <a:r>
              <a:rPr lang="vi-VN" sz="1300" dirty="0"/>
              <a:t> </a:t>
            </a:r>
            <a:r>
              <a:rPr lang="vi-VN" sz="1300" dirty="0" err="1"/>
              <a:t>Bài</a:t>
            </a:r>
            <a:r>
              <a:rPr lang="vi-VN" sz="1300" dirty="0"/>
              <a:t> </a:t>
            </a:r>
            <a:r>
              <a:rPr lang="vi-VN" sz="1300" dirty="0" err="1"/>
              <a:t>toán</a:t>
            </a:r>
            <a:r>
              <a:rPr lang="vi-VN" sz="1300" dirty="0"/>
              <a:t> tương </a:t>
            </a:r>
            <a:r>
              <a:rPr lang="vi-VN" sz="1300" dirty="0" err="1"/>
              <a:t>tự</a:t>
            </a:r>
            <a:r>
              <a:rPr lang="vi-VN" sz="1300" dirty="0"/>
              <a:t> như trên nhưng </a:t>
            </a:r>
            <a:r>
              <a:rPr lang="vi-VN" sz="1300" dirty="0" err="1"/>
              <a:t>thống</a:t>
            </a:r>
            <a:r>
              <a:rPr lang="vi-VN" sz="1300" dirty="0"/>
              <a:t> kê </a:t>
            </a:r>
            <a:r>
              <a:rPr lang="vi-VN" sz="1300" dirty="0" err="1"/>
              <a:t>số</a:t>
            </a:r>
            <a:r>
              <a:rPr lang="vi-VN" sz="1300" dirty="0"/>
              <a:t> </a:t>
            </a:r>
            <a:r>
              <a:rPr lang="vi-VN" sz="1300" dirty="0" err="1"/>
              <a:t>lượng</a:t>
            </a:r>
            <a:r>
              <a:rPr lang="vi-VN" sz="1300" dirty="0"/>
              <a:t> </a:t>
            </a:r>
            <a:r>
              <a:rPr lang="en-US" sz="1300" dirty="0" err="1"/>
              <a:t>từ</a:t>
            </a:r>
            <a:r>
              <a:rPr lang="en-US" sz="1300" dirty="0"/>
              <a:t>/</a:t>
            </a:r>
            <a:r>
              <a:rPr lang="vi-VN" sz="1300" dirty="0" err="1"/>
              <a:t>tiếng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trong văn </a:t>
            </a:r>
            <a:r>
              <a:rPr lang="vi-VN" sz="1300" dirty="0" err="1"/>
              <a:t>bản</a:t>
            </a:r>
            <a:r>
              <a:rPr lang="vi-VN" sz="1300" dirty="0"/>
              <a:t> (không </a:t>
            </a:r>
            <a:r>
              <a:rPr lang="vi-VN" sz="1300" dirty="0" err="1"/>
              <a:t>dấu</a:t>
            </a:r>
            <a:r>
              <a:rPr lang="vi-VN" sz="1300" dirty="0"/>
              <a:t>) </a:t>
            </a:r>
            <a:endParaRPr lang="en-US" sz="1300" dirty="0"/>
          </a:p>
          <a:p>
            <a:r>
              <a:rPr lang="vi-VN" sz="1300" dirty="0" err="1"/>
              <a:t>Ví</a:t>
            </a:r>
            <a:r>
              <a:rPr lang="vi-VN" sz="1300" dirty="0"/>
              <a:t> </a:t>
            </a:r>
            <a:r>
              <a:rPr lang="vi-VN" sz="1300" dirty="0" err="1"/>
              <a:t>dụ</a:t>
            </a:r>
            <a:r>
              <a:rPr lang="vi-VN" sz="1300" dirty="0"/>
              <a:t>: Văn </a:t>
            </a:r>
            <a:r>
              <a:rPr lang="vi-VN" sz="1300" dirty="0" err="1"/>
              <a:t>bản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</a:t>
            </a:r>
            <a:r>
              <a:rPr lang="vi-VN" sz="1300" dirty="0" err="1"/>
              <a:t>nội</a:t>
            </a:r>
            <a:r>
              <a:rPr lang="vi-VN" sz="1300" dirty="0"/>
              <a:t> dung như sau: “</a:t>
            </a:r>
            <a:r>
              <a:rPr lang="vi-VN" sz="1300" dirty="0" err="1"/>
              <a:t>hoc</a:t>
            </a:r>
            <a:r>
              <a:rPr lang="vi-VN" sz="1300" dirty="0"/>
              <a:t> sinh di </a:t>
            </a:r>
            <a:r>
              <a:rPr lang="vi-VN" sz="1300" dirty="0" err="1"/>
              <a:t>hoc</a:t>
            </a:r>
            <a:r>
              <a:rPr lang="vi-VN" sz="1300" dirty="0"/>
              <a:t> mon sinh </a:t>
            </a:r>
            <a:r>
              <a:rPr lang="vi-VN" sz="1300" dirty="0" err="1"/>
              <a:t>hoc</a:t>
            </a:r>
            <a:r>
              <a:rPr lang="vi-VN" sz="1300" dirty="0"/>
              <a:t>” </a:t>
            </a:r>
            <a:endParaRPr lang="en-US" sz="1300" dirty="0"/>
          </a:p>
          <a:p>
            <a:r>
              <a:rPr lang="vi-VN" sz="1300" dirty="0" err="1"/>
              <a:t>Kết</a:t>
            </a:r>
            <a:r>
              <a:rPr lang="vi-VN" sz="1300" dirty="0"/>
              <a:t> </a:t>
            </a:r>
            <a:r>
              <a:rPr lang="vi-VN" sz="1300" dirty="0" err="1"/>
              <a:t>quả</a:t>
            </a:r>
            <a:r>
              <a:rPr lang="vi-VN" sz="1300" dirty="0"/>
              <a:t> cho </a:t>
            </a:r>
            <a:r>
              <a:rPr lang="vi-VN" sz="1300" dirty="0" err="1"/>
              <a:t>thấy</a:t>
            </a:r>
            <a:r>
              <a:rPr lang="vi-VN" sz="1300" dirty="0"/>
              <a:t> như sau: </a:t>
            </a:r>
            <a:endParaRPr lang="en-US" sz="1300" dirty="0"/>
          </a:p>
          <a:p>
            <a:r>
              <a:rPr lang="vi-VN" sz="1300" dirty="0"/>
              <a:t>di: 1 </a:t>
            </a:r>
            <a:endParaRPr lang="en-US" sz="1300" dirty="0"/>
          </a:p>
          <a:p>
            <a:r>
              <a:rPr lang="vi-VN" sz="1300" dirty="0" err="1"/>
              <a:t>hoc</a:t>
            </a:r>
            <a:r>
              <a:rPr lang="vi-VN" sz="1300" dirty="0"/>
              <a:t>: 3 </a:t>
            </a:r>
            <a:endParaRPr lang="en-US" sz="1300" dirty="0"/>
          </a:p>
          <a:p>
            <a:r>
              <a:rPr lang="vi-VN" sz="1300" dirty="0"/>
              <a:t>mon: 1 </a:t>
            </a:r>
            <a:endParaRPr lang="en-US" sz="1300" dirty="0"/>
          </a:p>
          <a:p>
            <a:r>
              <a:rPr lang="vi-VN" sz="1300" dirty="0"/>
              <a:t>sinh: 2</a:t>
            </a:r>
            <a:endParaRPr lang="en-US" sz="1300" dirty="0"/>
          </a:p>
          <a:p>
            <a:endParaRPr lang="en-US" sz="1300" dirty="0"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9C8079C-C7B7-4C67-949A-29DFF5292D39}"/>
              </a:ext>
            </a:extLst>
          </p:cNvPr>
          <p:cNvSpPr txBox="1"/>
          <p:nvPr/>
        </p:nvSpPr>
        <p:spPr>
          <a:xfrm>
            <a:off x="1331640" y="5976034"/>
            <a:ext cx="6904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u ý: </a:t>
            </a:r>
            <a:r>
              <a:rPr lang="en-US" b="1" dirty="0" err="1">
                <a:solidFill>
                  <a:srgbClr val="FF0000"/>
                </a:solidFill>
              </a:rPr>
              <a:t>Với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mỗi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chức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năng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bằng</a:t>
            </a:r>
            <a:r>
              <a:rPr lang="en-US" b="1" dirty="0">
                <a:solidFill>
                  <a:srgbClr val="FF0000"/>
                </a:solidFill>
              </a:rPr>
              <a:t> 2 </a:t>
            </a:r>
            <a:r>
              <a:rPr lang="en-US" b="1" dirty="0" err="1">
                <a:solidFill>
                  <a:srgbClr val="FF0000"/>
                </a:solidFill>
              </a:rPr>
              <a:t>cách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b="1" dirty="0" err="1">
                <a:solidFill>
                  <a:srgbClr val="FF0000"/>
                </a:solidFill>
              </a:rPr>
              <a:t>Đệ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đệ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quy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266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779370" cy="508000"/>
            <a:chOff x="789624" y="1191463"/>
            <a:chExt cx="2231458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030482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AEAE002-2915-46B2-8C9B-011361E30E72}"/>
              </a:ext>
            </a:extLst>
          </p:cNvPr>
          <p:cNvSpPr txBox="1"/>
          <p:nvPr/>
        </p:nvSpPr>
        <p:spPr>
          <a:xfrm>
            <a:off x="467544" y="1412776"/>
            <a:ext cx="85689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Xây</a:t>
            </a:r>
            <a:r>
              <a:rPr lang="en-US" sz="1400" dirty="0"/>
              <a:t> </a:t>
            </a:r>
            <a:r>
              <a:rPr lang="en-US" sz="1400" dirty="0" err="1"/>
              <a:t>dựng</a:t>
            </a:r>
            <a:r>
              <a:rPr lang="en-US" sz="1400" dirty="0"/>
              <a:t> </a:t>
            </a:r>
            <a:r>
              <a:rPr lang="en-US" sz="1400" dirty="0" err="1"/>
              <a:t>ch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trình</a:t>
            </a:r>
            <a:r>
              <a:rPr lang="en-US" sz="1400" dirty="0"/>
              <a:t> </a:t>
            </a:r>
            <a:r>
              <a:rPr lang="en-US" sz="1400" dirty="0" err="1"/>
              <a:t>Quản</a:t>
            </a:r>
            <a:r>
              <a:rPr lang="en-US" sz="1400" dirty="0"/>
              <a:t> </a:t>
            </a:r>
            <a:r>
              <a:rPr lang="en-US" sz="1400" dirty="0" err="1"/>
              <a:t>Lý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(Anh – Việt)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cấu</a:t>
            </a:r>
            <a:r>
              <a:rPr lang="en-US" sz="1400" dirty="0"/>
              <a:t> </a:t>
            </a:r>
            <a:r>
              <a:rPr lang="en-US" sz="1400" dirty="0" err="1"/>
              <a:t>trúc</a:t>
            </a:r>
            <a:r>
              <a:rPr lang="en-US" sz="1400" dirty="0"/>
              <a:t>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nhị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kiếm</a:t>
            </a:r>
            <a:r>
              <a:rPr lang="en-US" sz="1400" dirty="0"/>
              <a:t>.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Node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cấu</a:t>
            </a:r>
            <a:r>
              <a:rPr lang="en-US" sz="1400" dirty="0"/>
              <a:t> </a:t>
            </a:r>
            <a:r>
              <a:rPr lang="en-US" sz="1400" dirty="0" err="1"/>
              <a:t>trúc</a:t>
            </a:r>
            <a:r>
              <a:rPr lang="en-US" sz="1400" dirty="0"/>
              <a:t> Word </a:t>
            </a:r>
            <a:r>
              <a:rPr lang="en-US" sz="1400" dirty="0" err="1"/>
              <a:t>với</a:t>
            </a:r>
            <a:r>
              <a:rPr lang="en-US" sz="1400" dirty="0"/>
              <a:t> 2 </a:t>
            </a:r>
            <a:r>
              <a:rPr lang="en-US" sz="1400" dirty="0" err="1"/>
              <a:t>thành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Anh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thích</a:t>
            </a:r>
            <a:r>
              <a:rPr lang="en-US" sz="1400" dirty="0"/>
              <a:t>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Việt t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. </a:t>
            </a:r>
            <a:r>
              <a:rPr lang="en-US" sz="1400" dirty="0" err="1"/>
              <a:t>Khóa</a:t>
            </a:r>
            <a:r>
              <a:rPr lang="en-US" sz="1400" dirty="0"/>
              <a:t> </a:t>
            </a:r>
            <a:r>
              <a:rPr lang="en-US" sz="1400" dirty="0" err="1"/>
              <a:t>mặc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Node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Anh</a:t>
            </a:r>
          </a:p>
          <a:p>
            <a:endParaRPr lang="en-US" sz="1400" dirty="0"/>
          </a:p>
          <a:p>
            <a:r>
              <a:rPr lang="en-US" sz="1400" dirty="0"/>
              <a:t>Ch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trình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những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: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Thêm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mới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(</a:t>
            </a:r>
            <a:r>
              <a:rPr lang="en-US" sz="1400" dirty="0" err="1"/>
              <a:t>gồm</a:t>
            </a:r>
            <a:r>
              <a:rPr lang="en-US" sz="1400" dirty="0"/>
              <a:t> 2 </a:t>
            </a:r>
            <a:r>
              <a:rPr lang="en-US" sz="1400" dirty="0" err="1"/>
              <a:t>thành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Anh &amp;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Việt t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)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Xóa</a:t>
            </a:r>
            <a:r>
              <a:rPr lang="en-US" sz="1400" dirty="0"/>
              <a:t> 1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endParaRPr lang="en-US" sz="1400" dirty="0"/>
          </a:p>
          <a:p>
            <a:r>
              <a:rPr lang="en-US" sz="1400" dirty="0"/>
              <a:t>+ </a:t>
            </a:r>
            <a:r>
              <a:rPr lang="en-US" sz="1400" dirty="0" err="1"/>
              <a:t>Cập</a:t>
            </a:r>
            <a:r>
              <a:rPr lang="en-US" sz="1400" dirty="0"/>
              <a:t> </a:t>
            </a:r>
            <a:r>
              <a:rPr lang="en-US" sz="1400" dirty="0" err="1"/>
              <a:t>nhật</a:t>
            </a:r>
            <a:r>
              <a:rPr lang="en-US" sz="1400" dirty="0"/>
              <a:t> 1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(</a:t>
            </a:r>
            <a:r>
              <a:rPr lang="en-US" sz="1400" dirty="0" err="1"/>
              <a:t>cập</a:t>
            </a:r>
            <a:r>
              <a:rPr lang="en-US" sz="1400" dirty="0"/>
              <a:t> </a:t>
            </a:r>
            <a:r>
              <a:rPr lang="en-US" sz="1400" dirty="0" err="1"/>
              <a:t>nhật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  <a:r>
              <a:rPr lang="en-US" sz="1400" dirty="0" err="1"/>
              <a:t>nội</a:t>
            </a:r>
            <a:r>
              <a:rPr lang="en-US" sz="1400" dirty="0"/>
              <a:t> dung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Việt)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kiếm</a:t>
            </a:r>
            <a:r>
              <a:rPr lang="en-US" sz="1400" dirty="0"/>
              <a:t> </a:t>
            </a:r>
            <a:r>
              <a:rPr lang="en-US" sz="1400" dirty="0" err="1"/>
              <a:t>tra</a:t>
            </a:r>
            <a:r>
              <a:rPr lang="en-US" sz="1400" dirty="0"/>
              <a:t> </a:t>
            </a:r>
            <a:r>
              <a:rPr lang="en-US" sz="1400" dirty="0" err="1"/>
              <a:t>cứu</a:t>
            </a:r>
            <a:r>
              <a:rPr lang="en-US" sz="1400" dirty="0"/>
              <a:t>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tiếng</a:t>
            </a:r>
            <a:r>
              <a:rPr lang="en-US" sz="1400" dirty="0"/>
              <a:t> Việt </a:t>
            </a:r>
            <a:r>
              <a:rPr lang="en-US" sz="1400" dirty="0" err="1"/>
              <a:t>của</a:t>
            </a:r>
            <a:r>
              <a:rPr lang="en-US" sz="1400" dirty="0"/>
              <a:t> 1 </a:t>
            </a:r>
            <a:r>
              <a:rPr lang="en-US" sz="1400" dirty="0" err="1"/>
              <a:t>từ</a:t>
            </a:r>
            <a:endParaRPr lang="en-US" sz="1400" dirty="0"/>
          </a:p>
          <a:p>
            <a:r>
              <a:rPr lang="en-US" sz="1400" dirty="0"/>
              <a:t>+ </a:t>
            </a:r>
            <a:r>
              <a:rPr lang="en-US" sz="1400" dirty="0" err="1"/>
              <a:t>Xuất</a:t>
            </a:r>
            <a:r>
              <a:rPr lang="en-US" sz="1400" dirty="0"/>
              <a:t> </a:t>
            </a:r>
            <a:r>
              <a:rPr lang="en-US" sz="1400" dirty="0" err="1"/>
              <a:t>danh</a:t>
            </a:r>
            <a:r>
              <a:rPr lang="en-US" sz="1400" dirty="0"/>
              <a:t> </a:t>
            </a:r>
            <a:r>
              <a:rPr lang="en-US" sz="1400" dirty="0" err="1"/>
              <a:t>sách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thứ</a:t>
            </a:r>
            <a:r>
              <a:rPr lang="en-US" sz="1400" dirty="0"/>
              <a:t> </a:t>
            </a:r>
            <a:r>
              <a:rPr lang="en-US" sz="1400" dirty="0" err="1"/>
              <a:t>tự</a:t>
            </a:r>
            <a:r>
              <a:rPr lang="en-US" sz="1400" dirty="0"/>
              <a:t> </a:t>
            </a:r>
            <a:r>
              <a:rPr lang="en-US" sz="1400" dirty="0" err="1"/>
              <a:t>tăng</a:t>
            </a:r>
            <a:r>
              <a:rPr lang="en-US" sz="1400" dirty="0"/>
              <a:t> </a:t>
            </a:r>
            <a:r>
              <a:rPr lang="en-US" sz="1400" dirty="0" err="1"/>
              <a:t>dần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Ch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trình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l</a:t>
            </a:r>
            <a:r>
              <a:rPr lang="vi-VN" sz="1400" dirty="0"/>
              <a:t>ư</a:t>
            </a:r>
            <a:r>
              <a:rPr lang="en-US" sz="1400" dirty="0"/>
              <a:t>u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ở </a:t>
            </a:r>
            <a:r>
              <a:rPr lang="en-US" sz="1400" dirty="0" err="1"/>
              <a:t>thời</a:t>
            </a:r>
            <a:r>
              <a:rPr lang="en-US" sz="1400" dirty="0"/>
              <a:t> </a:t>
            </a:r>
            <a:r>
              <a:rPr lang="en-US" sz="1400" dirty="0" err="1"/>
              <a:t>điểm</a:t>
            </a:r>
            <a:r>
              <a:rPr lang="en-US" sz="1400" dirty="0"/>
              <a:t> </a:t>
            </a:r>
            <a:r>
              <a:rPr lang="en-US" sz="1400" dirty="0" err="1"/>
              <a:t>hiện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tập</a:t>
            </a:r>
            <a:r>
              <a:rPr lang="en-US" sz="1400" dirty="0"/>
              <a:t> tin txt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khởi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thể</a:t>
            </a:r>
            <a:r>
              <a:rPr lang="en-US" sz="1400" dirty="0"/>
              <a:t> load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  <a:r>
              <a:rPr lang="en-US" sz="1400" dirty="0" err="1"/>
              <a:t>nội</a:t>
            </a:r>
            <a:r>
              <a:rPr lang="en-US" sz="1400" dirty="0"/>
              <a:t> dung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tập</a:t>
            </a:r>
            <a:r>
              <a:rPr lang="en-US" sz="1400" dirty="0"/>
              <a:t> tin </a:t>
            </a:r>
            <a:r>
              <a:rPr lang="en-US" sz="1400" dirty="0" err="1"/>
              <a:t>lên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tiếp</a:t>
            </a:r>
            <a:r>
              <a:rPr lang="en-US" sz="1400" dirty="0"/>
              <a:t> </a:t>
            </a:r>
            <a:r>
              <a:rPr lang="en-US" sz="1400" dirty="0" err="1"/>
              <a:t>tục</a:t>
            </a:r>
            <a:r>
              <a:rPr lang="en-US" sz="1400" dirty="0"/>
              <a:t> </a:t>
            </a:r>
            <a:r>
              <a:rPr lang="en-US" sz="1400" dirty="0" err="1"/>
              <a:t>làm</a:t>
            </a:r>
            <a:r>
              <a:rPr lang="en-US" sz="1400" dirty="0"/>
              <a:t> </a:t>
            </a:r>
            <a:r>
              <a:rPr lang="en-US" sz="1400" dirty="0" err="1"/>
              <a:t>việc</a:t>
            </a:r>
            <a:r>
              <a:rPr lang="en-US" sz="1400" dirty="0"/>
              <a:t> </a:t>
            </a:r>
            <a:r>
              <a:rPr lang="en-US" sz="1400" dirty="0" err="1"/>
              <a:t>trên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điển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khởi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tr</a:t>
            </a:r>
            <a:r>
              <a:rPr lang="vi-VN" sz="1400" dirty="0"/>
              <a:t>ư</a:t>
            </a:r>
            <a:r>
              <a:rPr lang="en-US" sz="1400" dirty="0" err="1"/>
              <a:t>ớc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chứ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mất</a:t>
            </a:r>
            <a:r>
              <a:rPr lang="en-US" sz="1400" dirty="0"/>
              <a:t> </a:t>
            </a:r>
            <a:r>
              <a:rPr lang="en-US" sz="1400" dirty="0" err="1"/>
              <a:t>công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lần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khởi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đầu</a:t>
            </a:r>
            <a:endParaRPr lang="en-US" sz="1400" dirty="0"/>
          </a:p>
          <a:p>
            <a:endParaRPr lang="en-US" sz="1400" dirty="0"/>
          </a:p>
          <a:p>
            <a:r>
              <a:rPr lang="en-US" sz="1400" b="1" dirty="0" err="1">
                <a:solidFill>
                  <a:srgbClr val="FF0000"/>
                </a:solidFill>
              </a:rPr>
              <a:t>Cải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tiến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lại</a:t>
            </a:r>
            <a:r>
              <a:rPr lang="en-US" sz="1400" b="1" dirty="0">
                <a:solidFill>
                  <a:srgbClr val="FF0000"/>
                </a:solidFill>
              </a:rPr>
              <a:t> Project </a:t>
            </a:r>
            <a:r>
              <a:rPr lang="en-US" sz="1400" b="1" dirty="0" err="1">
                <a:solidFill>
                  <a:srgbClr val="FF0000"/>
                </a:solidFill>
              </a:rPr>
              <a:t>Quản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Lý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Từ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Điển</a:t>
            </a:r>
            <a:r>
              <a:rPr lang="en-US" sz="1400" b="1" dirty="0">
                <a:solidFill>
                  <a:srgbClr val="FF0000"/>
                </a:solidFill>
              </a:rPr>
              <a:t> =&gt; </a:t>
            </a:r>
            <a:r>
              <a:rPr lang="en-US" sz="1400" b="1" dirty="0" err="1">
                <a:solidFill>
                  <a:srgbClr val="FF0000"/>
                </a:solidFill>
              </a:rPr>
              <a:t>Trình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bày</a:t>
            </a:r>
            <a:r>
              <a:rPr lang="en-US" sz="1400" b="1" dirty="0">
                <a:solidFill>
                  <a:srgbClr val="FF0000"/>
                </a:solidFill>
              </a:rPr>
              <a:t> ý t</a:t>
            </a:r>
            <a:r>
              <a:rPr lang="vi-VN" sz="1400" b="1" dirty="0">
                <a:solidFill>
                  <a:srgbClr val="FF0000"/>
                </a:solidFill>
              </a:rPr>
              <a:t>ư</a:t>
            </a:r>
            <a:r>
              <a:rPr lang="en-US" sz="1400" b="1" dirty="0" err="1">
                <a:solidFill>
                  <a:srgbClr val="FF0000"/>
                </a:solidFill>
              </a:rPr>
              <a:t>ởng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cụ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thể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78802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995393" cy="508000"/>
            <a:chOff x="789624" y="1191463"/>
            <a:chExt cx="231486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1389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3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AEAE002-2915-46B2-8C9B-011361E30E72}"/>
              </a:ext>
            </a:extLst>
          </p:cNvPr>
          <p:cNvSpPr txBox="1"/>
          <p:nvPr/>
        </p:nvSpPr>
        <p:spPr>
          <a:xfrm>
            <a:off x="467544" y="1412776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Xây</a:t>
            </a:r>
            <a:r>
              <a:rPr lang="en-US" sz="1400" dirty="0"/>
              <a:t> </a:t>
            </a:r>
            <a:r>
              <a:rPr lang="en-US" sz="1400" dirty="0" err="1"/>
              <a:t>dựng</a:t>
            </a:r>
            <a:r>
              <a:rPr lang="en-US" sz="1400" dirty="0"/>
              <a:t> </a:t>
            </a:r>
            <a:r>
              <a:rPr lang="en-US" sz="1400" dirty="0" err="1"/>
              <a:t>ch</a:t>
            </a:r>
            <a:r>
              <a:rPr lang="vi-VN" sz="1400" dirty="0"/>
              <a:t>ư</a:t>
            </a:r>
            <a:r>
              <a:rPr lang="en-US" sz="1400" dirty="0" err="1"/>
              <a:t>ơng</a:t>
            </a:r>
            <a:r>
              <a:rPr lang="en-US" sz="1400" dirty="0"/>
              <a:t> </a:t>
            </a:r>
            <a:r>
              <a:rPr lang="en-US" sz="1400" dirty="0" err="1"/>
              <a:t>trình</a:t>
            </a:r>
            <a:r>
              <a:rPr lang="en-US" sz="1400" dirty="0"/>
              <a:t> </a:t>
            </a:r>
            <a:r>
              <a:rPr lang="en-US" sz="1400" dirty="0" err="1"/>
              <a:t>mô</a:t>
            </a:r>
            <a:r>
              <a:rPr lang="en-US" sz="1400" dirty="0"/>
              <a:t> </a:t>
            </a:r>
            <a:r>
              <a:rPr lang="en-US" sz="1400" dirty="0" err="1"/>
              <a:t>phỏng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thao</a:t>
            </a:r>
            <a:r>
              <a:rPr lang="en-US" sz="1400" dirty="0"/>
              <a:t> </a:t>
            </a:r>
            <a:r>
              <a:rPr lang="en-US" sz="1400" dirty="0" err="1"/>
              <a:t>tác</a:t>
            </a:r>
            <a:r>
              <a:rPr lang="en-US" sz="1400" dirty="0"/>
              <a:t> </a:t>
            </a:r>
            <a:r>
              <a:rPr lang="en-US" sz="1400" dirty="0" err="1"/>
              <a:t>trên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nhị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kiếm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chức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: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Thêm</a:t>
            </a:r>
            <a:r>
              <a:rPr lang="en-US" sz="1400" dirty="0"/>
              <a:t> Node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endParaRPr lang="en-US" sz="1400" dirty="0"/>
          </a:p>
          <a:p>
            <a:r>
              <a:rPr lang="en-US" sz="1400" dirty="0"/>
              <a:t>+ </a:t>
            </a:r>
            <a:r>
              <a:rPr lang="en-US" sz="1400" dirty="0" err="1"/>
              <a:t>Xóa</a:t>
            </a:r>
            <a:r>
              <a:rPr lang="en-US" sz="1400" dirty="0"/>
              <a:t> Node </a:t>
            </a:r>
            <a:r>
              <a:rPr lang="en-US" sz="1400" dirty="0" err="1"/>
              <a:t>khỏi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endParaRPr lang="en-US" sz="1400" dirty="0"/>
          </a:p>
          <a:p>
            <a:r>
              <a:rPr lang="en-US" sz="1400" dirty="0"/>
              <a:t>+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kiếm</a:t>
            </a:r>
            <a:r>
              <a:rPr lang="en-US" sz="1400" dirty="0"/>
              <a:t> Node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(bao </a:t>
            </a:r>
            <a:r>
              <a:rPr lang="en-US" sz="1400" dirty="0" err="1"/>
              <a:t>gồm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chiều</a:t>
            </a:r>
            <a:r>
              <a:rPr lang="en-US" sz="1400" dirty="0"/>
              <a:t> </a:t>
            </a:r>
            <a:r>
              <a:rPr lang="en-US" sz="1400" dirty="0" err="1"/>
              <a:t>rộng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duyệt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chiều</a:t>
            </a:r>
            <a:r>
              <a:rPr lang="en-US" sz="1400" dirty="0"/>
              <a:t> </a:t>
            </a:r>
            <a:r>
              <a:rPr lang="en-US" sz="1400" dirty="0" err="1"/>
              <a:t>sâu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chiều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 qua </a:t>
            </a:r>
            <a:r>
              <a:rPr lang="en-US" sz="1400" dirty="0" err="1"/>
              <a:t>phải</a:t>
            </a:r>
            <a:r>
              <a:rPr lang="en-US" sz="1400" dirty="0"/>
              <a:t>,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qua </a:t>
            </a:r>
            <a:r>
              <a:rPr lang="en-US" sz="1400" dirty="0" err="1"/>
              <a:t>trái</a:t>
            </a:r>
            <a:r>
              <a:rPr lang="en-US" sz="1400" dirty="0"/>
              <a:t>)</a:t>
            </a:r>
          </a:p>
          <a:p>
            <a:r>
              <a:rPr lang="en-US" sz="1400" dirty="0"/>
              <a:t>+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phóng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chức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</a:t>
            </a: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hiển</a:t>
            </a:r>
            <a:r>
              <a:rPr lang="en-US" sz="1400" dirty="0"/>
              <a:t> </a:t>
            </a:r>
            <a:r>
              <a:rPr lang="en-US" sz="1400" dirty="0" err="1"/>
              <a:t>thị</a:t>
            </a:r>
            <a:r>
              <a:rPr lang="en-US" sz="1400" dirty="0"/>
              <a:t>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quả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dạng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cây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ng</a:t>
            </a:r>
            <a:r>
              <a:rPr lang="vi-VN" sz="1400" dirty="0"/>
              <a:t>ư</a:t>
            </a:r>
            <a:r>
              <a:rPr lang="en-US" sz="1400" dirty="0" err="1"/>
              <a:t>ời</a:t>
            </a:r>
            <a:r>
              <a:rPr lang="en-US" sz="1400" dirty="0"/>
              <a:t> </a:t>
            </a:r>
            <a:r>
              <a:rPr lang="en-US" sz="1400" dirty="0" err="1"/>
              <a:t>học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dung đ</a:t>
            </a:r>
            <a:r>
              <a:rPr lang="vi-VN" sz="1400" dirty="0"/>
              <a:t>ư</a:t>
            </a:r>
            <a:r>
              <a:rPr lang="en-US" sz="1400" dirty="0" err="1"/>
              <a:t>ợc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755881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5995393" cy="508000"/>
            <a:chOff x="789624" y="1191463"/>
            <a:chExt cx="231486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1389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1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311784" y="1484784"/>
            <a:ext cx="84744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/>
              <a:t>u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tin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tin ta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ban </a:t>
            </a:r>
            <a:r>
              <a:rPr lang="en-US" dirty="0" err="1"/>
              <a:t>đầu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=&gt; </a:t>
            </a:r>
            <a:r>
              <a:rPr lang="en-US" b="1" dirty="0" err="1">
                <a:solidFill>
                  <a:srgbClr val="FF0000"/>
                </a:solidFill>
              </a:rPr>
              <a:t>Sẽ</a:t>
            </a:r>
            <a:r>
              <a:rPr lang="en-US" b="1" dirty="0">
                <a:solidFill>
                  <a:srgbClr val="FF0000"/>
                </a:solidFill>
              </a:rPr>
              <a:t> đ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ợc</a:t>
            </a:r>
            <a:r>
              <a:rPr lang="en-US" b="1" dirty="0">
                <a:solidFill>
                  <a:srgbClr val="FF0000"/>
                </a:solidFill>
              </a:rPr>
              <a:t> 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ớng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dẫn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thuyết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cách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ng </a:t>
            </a:r>
            <a:r>
              <a:rPr lang="en-US" b="1" dirty="0" err="1">
                <a:solidFill>
                  <a:srgbClr val="FF0000"/>
                </a:solidFill>
              </a:rPr>
              <a:t>sau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phải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dựa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theo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thuyết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cài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đặt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trên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máy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tính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hiện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thực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lại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trình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lý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tạo</a:t>
            </a:r>
            <a:r>
              <a:rPr lang="en-US" b="1" dirty="0">
                <a:solidFill>
                  <a:srgbClr val="FF0000"/>
                </a:solidFill>
              </a:rPr>
              <a:t> ra đ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ợc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giống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ban </a:t>
            </a:r>
            <a:r>
              <a:rPr lang="en-US" b="1" dirty="0" err="1">
                <a:solidFill>
                  <a:srgbClr val="FF0000"/>
                </a:solidFill>
              </a:rPr>
              <a:t>đầu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19878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6643465" cy="508000"/>
            <a:chOff x="789624" y="1191463"/>
            <a:chExt cx="231486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1389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Gợi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ý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bài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tập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nâng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cao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1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ABCB9BF-8745-47F4-8D2A-B06253EF4A7A}"/>
              </a:ext>
            </a:extLst>
          </p:cNvPr>
          <p:cNvSpPr txBox="1"/>
          <p:nvPr/>
        </p:nvSpPr>
        <p:spPr>
          <a:xfrm>
            <a:off x="179512" y="1268760"/>
            <a:ext cx="847444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rgbClr val="FF0000"/>
                </a:solidFill>
              </a:rPr>
              <a:t>Cách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tạo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lại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cây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nhị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phân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tìm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kiếm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từ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kết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quả</a:t>
            </a:r>
            <a:r>
              <a:rPr lang="en-US" sz="1400" b="1" dirty="0">
                <a:solidFill>
                  <a:srgbClr val="FF0000"/>
                </a:solidFill>
              </a:rPr>
              <a:t> </a:t>
            </a:r>
            <a:r>
              <a:rPr lang="en-US" sz="1400" b="1" dirty="0" err="1">
                <a:solidFill>
                  <a:srgbClr val="FF0000"/>
                </a:solidFill>
              </a:rPr>
              <a:t>duyệt</a:t>
            </a:r>
            <a:endParaRPr lang="en-US" sz="1400" b="1" dirty="0">
              <a:solidFill>
                <a:srgbClr val="FF0000"/>
              </a:solidFill>
            </a:endParaRPr>
          </a:p>
          <a:p>
            <a:endParaRPr lang="en-US" sz="1000" b="1" dirty="0"/>
          </a:p>
          <a:p>
            <a:r>
              <a:rPr lang="vi-VN" sz="1000" dirty="0" err="1"/>
              <a:t>Thường</a:t>
            </a:r>
            <a:r>
              <a:rPr lang="vi-VN" sz="1000" dirty="0"/>
              <a:t> </a:t>
            </a:r>
            <a:r>
              <a:rPr lang="vi-VN" sz="1000" dirty="0" err="1"/>
              <a:t>có</a:t>
            </a:r>
            <a:r>
              <a:rPr lang="vi-VN" sz="1000" dirty="0"/>
              <a:t> 3 </a:t>
            </a:r>
            <a:r>
              <a:rPr lang="vi-VN" sz="1000" dirty="0" err="1"/>
              <a:t>cách</a:t>
            </a:r>
            <a:r>
              <a:rPr lang="vi-VN" sz="1000" dirty="0"/>
              <a:t> </a:t>
            </a:r>
            <a:r>
              <a:rPr lang="vi-VN" sz="1000" dirty="0" err="1"/>
              <a:t>duyệt</a:t>
            </a:r>
            <a:r>
              <a:rPr lang="vi-VN" sz="1000" dirty="0"/>
              <a:t> cơ </a:t>
            </a:r>
            <a:r>
              <a:rPr lang="vi-VN" sz="1000" dirty="0" err="1"/>
              <a:t>bản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tiền</a:t>
            </a:r>
            <a:r>
              <a:rPr lang="vi-VN" sz="1000" dirty="0"/>
              <a:t> </a:t>
            </a:r>
            <a:r>
              <a:rPr lang="vi-VN" sz="1000" dirty="0" err="1"/>
              <a:t>thứ</a:t>
            </a:r>
            <a:r>
              <a:rPr lang="vi-VN" sz="1000" dirty="0"/>
              <a:t> </a:t>
            </a:r>
            <a:r>
              <a:rPr lang="vi-VN" sz="1000" dirty="0" err="1"/>
              <a:t>tự</a:t>
            </a:r>
            <a:r>
              <a:rPr lang="vi-VN" sz="1000" dirty="0"/>
              <a:t> (NLR), trung </a:t>
            </a:r>
            <a:r>
              <a:rPr lang="vi-VN" sz="1000" dirty="0" err="1"/>
              <a:t>thứ</a:t>
            </a:r>
            <a:r>
              <a:rPr lang="vi-VN" sz="1000" dirty="0"/>
              <a:t> </a:t>
            </a:r>
            <a:r>
              <a:rPr lang="vi-VN" sz="1000" dirty="0" err="1"/>
              <a:t>tự</a:t>
            </a:r>
            <a:r>
              <a:rPr lang="vi-VN" sz="1000" dirty="0"/>
              <a:t> (LNR) </a:t>
            </a:r>
            <a:r>
              <a:rPr lang="vi-VN" sz="1000" dirty="0" err="1"/>
              <a:t>và</a:t>
            </a:r>
            <a:r>
              <a:rPr lang="vi-VN" sz="1000" dirty="0"/>
              <a:t> </a:t>
            </a:r>
            <a:r>
              <a:rPr lang="vi-VN" sz="1000" dirty="0" err="1"/>
              <a:t>hậu</a:t>
            </a:r>
            <a:r>
              <a:rPr lang="vi-VN" sz="1000" dirty="0"/>
              <a:t> </a:t>
            </a:r>
            <a:r>
              <a:rPr lang="vi-VN" sz="1000" dirty="0" err="1"/>
              <a:t>thứ</a:t>
            </a:r>
            <a:r>
              <a:rPr lang="vi-VN" sz="1000" dirty="0"/>
              <a:t> </a:t>
            </a:r>
            <a:r>
              <a:rPr lang="vi-VN" sz="1000" dirty="0" err="1"/>
              <a:t>tự</a:t>
            </a:r>
            <a:r>
              <a:rPr lang="vi-VN" sz="1000" dirty="0"/>
              <a:t> (LRN). </a:t>
            </a:r>
            <a:r>
              <a:rPr lang="vi-VN" sz="1000" dirty="0" err="1"/>
              <a:t>Với</a:t>
            </a:r>
            <a:r>
              <a:rPr lang="vi-VN" sz="1000" dirty="0"/>
              <a:t> </a:t>
            </a:r>
            <a:r>
              <a:rPr lang="vi-VN" sz="1000" dirty="0" err="1"/>
              <a:t>kết</a:t>
            </a:r>
            <a:r>
              <a:rPr lang="vi-VN" sz="1000" dirty="0"/>
              <a:t> </a:t>
            </a:r>
            <a:r>
              <a:rPr lang="vi-VN" sz="1000" dirty="0" err="1"/>
              <a:t>quả</a:t>
            </a:r>
            <a:r>
              <a:rPr lang="vi-VN" sz="1000" dirty="0"/>
              <a:t> </a:t>
            </a:r>
            <a:r>
              <a:rPr lang="vi-VN" sz="1000" dirty="0" err="1"/>
              <a:t>duyệt</a:t>
            </a:r>
            <a:r>
              <a:rPr lang="vi-VN" sz="1000" dirty="0"/>
              <a:t> </a:t>
            </a:r>
            <a:r>
              <a:rPr lang="vi-VN" sz="1000" dirty="0" err="1"/>
              <a:t>kiểu</a:t>
            </a:r>
            <a:r>
              <a:rPr lang="vi-VN" sz="1000" dirty="0"/>
              <a:t> NLR </a:t>
            </a:r>
            <a:r>
              <a:rPr lang="vi-VN" sz="1000" dirty="0" err="1"/>
              <a:t>và</a:t>
            </a:r>
            <a:r>
              <a:rPr lang="vi-VN" sz="1000" dirty="0"/>
              <a:t> LRN ta </a:t>
            </a:r>
            <a:r>
              <a:rPr lang="vi-VN" sz="1000" dirty="0" err="1"/>
              <a:t>có</a:t>
            </a:r>
            <a:r>
              <a:rPr lang="vi-VN" sz="1000" dirty="0"/>
              <a:t> </a:t>
            </a:r>
            <a:r>
              <a:rPr lang="vi-VN" sz="1000" dirty="0" err="1"/>
              <a:t>thể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lại</a:t>
            </a:r>
            <a:r>
              <a:rPr lang="vi-VN" sz="1000" dirty="0"/>
              <a:t> cây ban </a:t>
            </a:r>
            <a:r>
              <a:rPr lang="vi-VN" sz="1000" dirty="0" err="1"/>
              <a:t>đầu</a:t>
            </a:r>
            <a:r>
              <a:rPr lang="vi-VN" sz="1000" dirty="0"/>
              <a:t> </a:t>
            </a:r>
            <a:r>
              <a:rPr lang="vi-VN" sz="1000" dirty="0" err="1"/>
              <a:t>dễ</a:t>
            </a:r>
            <a:r>
              <a:rPr lang="vi-VN" sz="1000" dirty="0"/>
              <a:t> </a:t>
            </a:r>
            <a:r>
              <a:rPr lang="vi-VN" sz="1000" dirty="0" err="1"/>
              <a:t>dàng</a:t>
            </a:r>
            <a:r>
              <a:rPr lang="vi-VN" sz="1000" dirty="0"/>
              <a:t>. </a:t>
            </a:r>
            <a:r>
              <a:rPr lang="vi-VN" sz="1000" dirty="0" err="1"/>
              <a:t>Còn</a:t>
            </a:r>
            <a:r>
              <a:rPr lang="vi-VN" sz="1000" dirty="0"/>
              <a:t> </a:t>
            </a:r>
            <a:r>
              <a:rPr lang="vi-VN" sz="1000" dirty="0" err="1"/>
              <a:t>với</a:t>
            </a:r>
            <a:r>
              <a:rPr lang="vi-VN" sz="1000" dirty="0"/>
              <a:t> LNR, ta không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được</a:t>
            </a:r>
            <a:r>
              <a:rPr lang="vi-VN" sz="1000" dirty="0"/>
              <a:t>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nên không </a:t>
            </a:r>
            <a:r>
              <a:rPr lang="vi-VN" sz="1000" dirty="0" err="1"/>
              <a:t>thể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lại</a:t>
            </a:r>
            <a:r>
              <a:rPr lang="vi-VN" sz="1000" dirty="0"/>
              <a:t> cây.</a:t>
            </a:r>
            <a:endParaRPr lang="en-US" sz="1000" dirty="0"/>
          </a:p>
          <a:p>
            <a:endParaRPr lang="en-US" sz="1000" b="1" dirty="0"/>
          </a:p>
          <a:p>
            <a:r>
              <a:rPr lang="vi-VN" sz="1000" dirty="0"/>
              <a:t>Nguyên </a:t>
            </a:r>
            <a:r>
              <a:rPr lang="vi-VN" sz="1000" dirty="0" err="1"/>
              <a:t>tắc</a:t>
            </a:r>
            <a:r>
              <a:rPr lang="vi-VN" sz="1000" dirty="0"/>
              <a:t> chung </a:t>
            </a:r>
            <a:r>
              <a:rPr lang="vi-VN" sz="1000" dirty="0" err="1"/>
              <a:t>để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lại</a:t>
            </a:r>
            <a:r>
              <a:rPr lang="vi-VN" sz="1000" dirty="0"/>
              <a:t> cây</a:t>
            </a:r>
            <a:br>
              <a:rPr lang="vi-VN" sz="1000" dirty="0"/>
            </a:br>
            <a:r>
              <a:rPr lang="vi-VN" sz="1000" dirty="0"/>
              <a:t>1.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.</a:t>
            </a:r>
            <a:br>
              <a:rPr lang="vi-VN" sz="1000" dirty="0"/>
            </a:br>
            <a:r>
              <a:rPr lang="vi-VN" sz="1000" dirty="0"/>
              <a:t>2.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lớn</a:t>
            </a:r>
            <a:r>
              <a:rPr lang="vi-VN" sz="1000" dirty="0"/>
              <a:t> hơn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,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nhỏ</a:t>
            </a:r>
            <a:r>
              <a:rPr lang="vi-VN" sz="1000" dirty="0"/>
              <a:t> hơn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trái</a:t>
            </a:r>
            <a:r>
              <a:rPr lang="vi-VN" sz="1000" dirty="0"/>
              <a:t>.</a:t>
            </a:r>
            <a:br>
              <a:rPr lang="vi-VN" sz="1000" dirty="0"/>
            </a:br>
            <a:r>
              <a:rPr lang="vi-VN" sz="1000" dirty="0"/>
              <a:t>(</a:t>
            </a:r>
            <a:r>
              <a:rPr lang="vi-VN" sz="1000" i="1" dirty="0" err="1"/>
              <a:t>Vì</a:t>
            </a:r>
            <a:r>
              <a:rPr lang="vi-VN" sz="1000" i="1" dirty="0"/>
              <a:t> nguyên </a:t>
            </a:r>
            <a:r>
              <a:rPr lang="vi-VN" sz="1000" i="1" dirty="0" err="1"/>
              <a:t>tắc</a:t>
            </a:r>
            <a:r>
              <a:rPr lang="vi-VN" sz="1000" i="1" dirty="0"/>
              <a:t> </a:t>
            </a:r>
            <a:r>
              <a:rPr lang="vi-VN" sz="1000" i="1" dirty="0" err="1"/>
              <a:t>của</a:t>
            </a:r>
            <a:r>
              <a:rPr lang="vi-VN" sz="1000" i="1" dirty="0"/>
              <a:t> cây </a:t>
            </a:r>
            <a:r>
              <a:rPr lang="vi-VN" sz="1000" i="1" dirty="0" err="1"/>
              <a:t>nhị</a:t>
            </a:r>
            <a:r>
              <a:rPr lang="vi-VN" sz="1000" i="1" dirty="0"/>
              <a:t> phân </a:t>
            </a:r>
            <a:r>
              <a:rPr lang="vi-VN" sz="1000" i="1" dirty="0" err="1"/>
              <a:t>tìm</a:t>
            </a:r>
            <a:r>
              <a:rPr lang="vi-VN" sz="1000" i="1" dirty="0"/>
              <a:t> </a:t>
            </a:r>
            <a:r>
              <a:rPr lang="vi-VN" sz="1000" i="1" dirty="0" err="1"/>
              <a:t>kiếm</a:t>
            </a:r>
            <a:r>
              <a:rPr lang="vi-VN" sz="1000" i="1" dirty="0"/>
              <a:t>, </a:t>
            </a:r>
            <a:r>
              <a:rPr lang="vi-VN" sz="1000" i="1" dirty="0" err="1"/>
              <a:t>Node</a:t>
            </a:r>
            <a:r>
              <a:rPr lang="vi-VN" sz="1000" i="1" dirty="0"/>
              <a:t> </a:t>
            </a:r>
            <a:r>
              <a:rPr lang="vi-VN" sz="1000" i="1" dirty="0" err="1"/>
              <a:t>gốc</a:t>
            </a:r>
            <a:r>
              <a:rPr lang="vi-VN" sz="1000" i="1" dirty="0"/>
              <a:t> </a:t>
            </a:r>
            <a:r>
              <a:rPr lang="vi-VN" sz="1000" i="1" dirty="0" err="1"/>
              <a:t>sẽ</a:t>
            </a:r>
            <a:r>
              <a:rPr lang="vi-VN" sz="1000" i="1" dirty="0"/>
              <a:t> </a:t>
            </a:r>
            <a:r>
              <a:rPr lang="vi-VN" sz="1000" i="1" dirty="0" err="1"/>
              <a:t>có</a:t>
            </a:r>
            <a:r>
              <a:rPr lang="vi-VN" sz="1000" i="1" dirty="0"/>
              <a:t> </a:t>
            </a:r>
            <a:r>
              <a:rPr lang="vi-VN" sz="1000" i="1" dirty="0" err="1"/>
              <a:t>khóa</a:t>
            </a:r>
            <a:r>
              <a:rPr lang="vi-VN" sz="1000" i="1" dirty="0"/>
              <a:t> </a:t>
            </a:r>
            <a:r>
              <a:rPr lang="vi-VN" sz="1000" i="1" dirty="0" err="1"/>
              <a:t>lớn</a:t>
            </a:r>
            <a:r>
              <a:rPr lang="vi-VN" sz="1000" i="1" dirty="0"/>
              <a:t> hơn </a:t>
            </a:r>
            <a:r>
              <a:rPr lang="vi-VN" sz="1000" i="1" dirty="0" err="1"/>
              <a:t>tất</a:t>
            </a:r>
            <a:r>
              <a:rPr lang="vi-VN" sz="1000" i="1" dirty="0"/>
              <a:t> </a:t>
            </a:r>
            <a:r>
              <a:rPr lang="vi-VN" sz="1000" i="1" dirty="0" err="1"/>
              <a:t>cả</a:t>
            </a:r>
            <a:r>
              <a:rPr lang="vi-VN" sz="1000" i="1" dirty="0"/>
              <a:t> </a:t>
            </a:r>
            <a:r>
              <a:rPr lang="vi-VN" sz="1000" i="1" dirty="0" err="1"/>
              <a:t>Node</a:t>
            </a:r>
            <a:r>
              <a:rPr lang="vi-VN" sz="1000" i="1" dirty="0"/>
              <a:t> con </a:t>
            </a:r>
            <a:r>
              <a:rPr lang="vi-VN" sz="1000" i="1" dirty="0" err="1"/>
              <a:t>nhánh</a:t>
            </a:r>
            <a:r>
              <a:rPr lang="vi-VN" sz="1000" i="1" dirty="0"/>
              <a:t> bên </a:t>
            </a:r>
            <a:r>
              <a:rPr lang="vi-VN" sz="1000" i="1" dirty="0" err="1"/>
              <a:t>trái</a:t>
            </a:r>
            <a:r>
              <a:rPr lang="vi-VN" sz="1000" i="1" dirty="0"/>
              <a:t> </a:t>
            </a:r>
            <a:r>
              <a:rPr lang="vi-VN" sz="1000" i="1" dirty="0" err="1"/>
              <a:t>và</a:t>
            </a:r>
            <a:r>
              <a:rPr lang="vi-VN" sz="1000" i="1" dirty="0"/>
              <a:t> </a:t>
            </a:r>
            <a:r>
              <a:rPr lang="vi-VN" sz="1000" i="1" dirty="0" err="1"/>
              <a:t>nhỏ</a:t>
            </a:r>
            <a:r>
              <a:rPr lang="vi-VN" sz="1000" i="1" dirty="0"/>
              <a:t> hơn </a:t>
            </a:r>
            <a:r>
              <a:rPr lang="vi-VN" sz="1000" i="1" dirty="0" err="1"/>
              <a:t>tất</a:t>
            </a:r>
            <a:r>
              <a:rPr lang="vi-VN" sz="1000" i="1" dirty="0"/>
              <a:t> </a:t>
            </a:r>
            <a:r>
              <a:rPr lang="vi-VN" sz="1000" i="1" dirty="0" err="1"/>
              <a:t>cả</a:t>
            </a:r>
            <a:r>
              <a:rPr lang="vi-VN" sz="1000" i="1" dirty="0"/>
              <a:t> </a:t>
            </a:r>
            <a:r>
              <a:rPr lang="vi-VN" sz="1000" i="1" dirty="0" err="1"/>
              <a:t>các</a:t>
            </a:r>
            <a:r>
              <a:rPr lang="vi-VN" sz="1000" i="1" dirty="0"/>
              <a:t> </a:t>
            </a:r>
            <a:r>
              <a:rPr lang="vi-VN" sz="1000" i="1" dirty="0" err="1"/>
              <a:t>Node</a:t>
            </a:r>
            <a:r>
              <a:rPr lang="vi-VN" sz="1000" i="1" dirty="0"/>
              <a:t> ở </a:t>
            </a:r>
            <a:r>
              <a:rPr lang="vi-VN" sz="1000" i="1" dirty="0" err="1"/>
              <a:t>nhánh</a:t>
            </a:r>
            <a:r>
              <a:rPr lang="vi-VN" sz="1000" i="1" dirty="0"/>
              <a:t> </a:t>
            </a:r>
            <a:r>
              <a:rPr lang="vi-VN" sz="1000" i="1" dirty="0" err="1"/>
              <a:t>phải</a:t>
            </a:r>
            <a:r>
              <a:rPr lang="vi-VN" sz="1000" dirty="0"/>
              <a:t>)</a:t>
            </a:r>
            <a:br>
              <a:rPr lang="vi-VN" sz="1000" dirty="0"/>
            </a:br>
            <a:r>
              <a:rPr lang="vi-VN" sz="1000" dirty="0"/>
              <a:t>3. </a:t>
            </a:r>
            <a:r>
              <a:rPr lang="vi-VN" sz="1000" dirty="0" err="1"/>
              <a:t>Với</a:t>
            </a:r>
            <a:r>
              <a:rPr lang="vi-VN" sz="1000" dirty="0"/>
              <a:t> </a:t>
            </a:r>
            <a:r>
              <a:rPr lang="vi-VN" sz="1000" dirty="0" err="1"/>
              <a:t>mỗi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vừa</a:t>
            </a:r>
            <a:r>
              <a:rPr lang="vi-VN" sz="1000" dirty="0"/>
              <a:t>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được</a:t>
            </a:r>
            <a:r>
              <a:rPr lang="vi-VN" sz="1000" dirty="0"/>
              <a:t>,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</a:t>
            </a:r>
            <a:r>
              <a:rPr lang="vi-VN" sz="1000" dirty="0" err="1"/>
              <a:t>của</a:t>
            </a:r>
            <a:r>
              <a:rPr lang="vi-VN" sz="1000" dirty="0"/>
              <a:t> </a:t>
            </a:r>
            <a:r>
              <a:rPr lang="vi-VN" sz="1000" dirty="0" err="1"/>
              <a:t>từng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và</a:t>
            </a:r>
            <a:r>
              <a:rPr lang="vi-VN" sz="1000" dirty="0"/>
              <a:t> </a:t>
            </a:r>
            <a:r>
              <a:rPr lang="vi-VN" sz="1000" dirty="0" err="1"/>
              <a:t>tiếp</a:t>
            </a:r>
            <a:r>
              <a:rPr lang="vi-VN" sz="1000" dirty="0"/>
              <a:t> </a:t>
            </a:r>
            <a:r>
              <a:rPr lang="vi-VN" sz="1000" dirty="0" err="1"/>
              <a:t>tục</a:t>
            </a:r>
            <a:r>
              <a:rPr lang="vi-VN" sz="1000" dirty="0"/>
              <a:t>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lớn</a:t>
            </a:r>
            <a:r>
              <a:rPr lang="vi-VN" sz="1000" dirty="0"/>
              <a:t> hơn </a:t>
            </a:r>
            <a:r>
              <a:rPr lang="vi-VN" sz="1000" dirty="0" err="1"/>
              <a:t>và</a:t>
            </a:r>
            <a:r>
              <a:rPr lang="vi-VN" sz="1000" dirty="0"/>
              <a:t> </a:t>
            </a:r>
            <a:r>
              <a:rPr lang="vi-VN" sz="1000" dirty="0" err="1"/>
              <a:t>nhỏ</a:t>
            </a:r>
            <a:r>
              <a:rPr lang="vi-VN" sz="1000" dirty="0"/>
              <a:t> hơn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.</a:t>
            </a:r>
            <a:br>
              <a:rPr lang="vi-VN" sz="1000" dirty="0"/>
            </a:br>
            <a:br>
              <a:rPr lang="vi-VN" sz="1000" dirty="0"/>
            </a:br>
            <a:r>
              <a:rPr lang="vi-VN" sz="1000" dirty="0" err="1"/>
              <a:t>Đó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nguyên </a:t>
            </a:r>
            <a:r>
              <a:rPr lang="vi-VN" sz="1000" dirty="0" err="1"/>
              <a:t>tắc</a:t>
            </a:r>
            <a:r>
              <a:rPr lang="vi-VN" sz="1000" dirty="0"/>
              <a:t> chung </a:t>
            </a:r>
            <a:r>
              <a:rPr lang="vi-VN" sz="1000" dirty="0" err="1"/>
              <a:t>để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lại</a:t>
            </a:r>
            <a:r>
              <a:rPr lang="vi-VN" sz="1000" dirty="0"/>
              <a:t> cây. </a:t>
            </a:r>
            <a:r>
              <a:rPr lang="vi-VN" sz="1000" b="1" i="1" dirty="0" err="1"/>
              <a:t>Với</a:t>
            </a:r>
            <a:r>
              <a:rPr lang="vi-VN" sz="1000" b="1" i="1" dirty="0"/>
              <a:t> </a:t>
            </a:r>
            <a:r>
              <a:rPr lang="vi-VN" sz="1000" b="1" i="1" dirty="0" err="1"/>
              <a:t>cách</a:t>
            </a:r>
            <a:r>
              <a:rPr lang="vi-VN" sz="1000" b="1" i="1" dirty="0"/>
              <a:t> </a:t>
            </a:r>
            <a:r>
              <a:rPr lang="vi-VN" sz="1000" b="1" i="1" dirty="0" err="1"/>
              <a:t>duyệt</a:t>
            </a:r>
            <a:r>
              <a:rPr lang="vi-VN" sz="1000" b="1" i="1" dirty="0"/>
              <a:t> NLR, ta luôn </a:t>
            </a:r>
            <a:r>
              <a:rPr lang="vi-VN" sz="1000" b="1" i="1" dirty="0" err="1"/>
              <a:t>có</a:t>
            </a:r>
            <a:r>
              <a:rPr lang="vi-VN" sz="1000" b="1" i="1" dirty="0"/>
              <a:t> </a:t>
            </a:r>
            <a:r>
              <a:rPr lang="vi-VN" sz="1000" b="1" i="1" dirty="0" err="1"/>
              <a:t>Node</a:t>
            </a:r>
            <a:r>
              <a:rPr lang="vi-VN" sz="1000" b="1" i="1" dirty="0"/>
              <a:t> </a:t>
            </a:r>
            <a:r>
              <a:rPr lang="vi-VN" sz="1000" b="1" i="1" dirty="0" err="1"/>
              <a:t>gốc</a:t>
            </a:r>
            <a:r>
              <a:rPr lang="vi-VN" sz="1000" b="1" i="1" dirty="0"/>
              <a:t> </a:t>
            </a:r>
            <a:r>
              <a:rPr lang="vi-VN" sz="1000" b="1" i="1" dirty="0" err="1"/>
              <a:t>là</a:t>
            </a:r>
            <a:r>
              <a:rPr lang="vi-VN" sz="1000" b="1" i="1" dirty="0"/>
              <a:t> </a:t>
            </a:r>
            <a:r>
              <a:rPr lang="vi-VN" sz="1000" b="1" i="1" dirty="0" err="1"/>
              <a:t>Node</a:t>
            </a:r>
            <a:r>
              <a:rPr lang="vi-VN" sz="1000" b="1" i="1" dirty="0"/>
              <a:t> </a:t>
            </a:r>
            <a:r>
              <a:rPr lang="vi-VN" sz="1000" b="1" i="1" dirty="0" err="1"/>
              <a:t>đầu</a:t>
            </a:r>
            <a:r>
              <a:rPr lang="vi-VN" sz="1000" b="1" i="1" dirty="0"/>
              <a:t> tiên </a:t>
            </a:r>
            <a:r>
              <a:rPr lang="vi-VN" sz="1000" b="1" i="1" dirty="0" err="1"/>
              <a:t>của</a:t>
            </a:r>
            <a:r>
              <a:rPr lang="vi-VN" sz="1000" b="1" i="1" dirty="0"/>
              <a:t> </a:t>
            </a:r>
            <a:r>
              <a:rPr lang="vi-VN" sz="1000" b="1" i="1" dirty="0" err="1"/>
              <a:t>dãy</a:t>
            </a:r>
            <a:r>
              <a:rPr lang="vi-VN" sz="1000" b="1" i="1" dirty="0"/>
              <a:t> </a:t>
            </a:r>
            <a:r>
              <a:rPr lang="vi-VN" sz="1000" b="1" i="1" dirty="0" err="1"/>
              <a:t>kết</a:t>
            </a:r>
            <a:r>
              <a:rPr lang="vi-VN" sz="1000" b="1" i="1" dirty="0"/>
              <a:t> </a:t>
            </a:r>
            <a:r>
              <a:rPr lang="vi-VN" sz="1000" b="1" i="1" dirty="0" err="1"/>
              <a:t>quả</a:t>
            </a:r>
            <a:r>
              <a:rPr lang="vi-VN" sz="1000" b="1" i="1" dirty="0"/>
              <a:t>, </a:t>
            </a:r>
            <a:r>
              <a:rPr lang="vi-VN" sz="1000" b="1" i="1" dirty="0" err="1"/>
              <a:t>còn</a:t>
            </a:r>
            <a:r>
              <a:rPr lang="vi-VN" sz="1000" b="1" i="1" dirty="0"/>
              <a:t> </a:t>
            </a:r>
            <a:r>
              <a:rPr lang="vi-VN" sz="1000" b="1" i="1" dirty="0" err="1"/>
              <a:t>cách</a:t>
            </a:r>
            <a:r>
              <a:rPr lang="vi-VN" sz="1000" b="1" i="1" dirty="0"/>
              <a:t> </a:t>
            </a:r>
            <a:r>
              <a:rPr lang="vi-VN" sz="1000" b="1" i="1" dirty="0" err="1"/>
              <a:t>duyệt</a:t>
            </a:r>
            <a:r>
              <a:rPr lang="vi-VN" sz="1000" b="1" i="1" dirty="0"/>
              <a:t> LRN </a:t>
            </a:r>
            <a:r>
              <a:rPr lang="vi-VN" sz="1000" b="1" i="1" dirty="0" err="1"/>
              <a:t>là</a:t>
            </a:r>
            <a:r>
              <a:rPr lang="vi-VN" sz="1000" b="1" i="1" dirty="0"/>
              <a:t> </a:t>
            </a:r>
            <a:r>
              <a:rPr lang="vi-VN" sz="1000" b="1" i="1" dirty="0" err="1"/>
              <a:t>Node</a:t>
            </a:r>
            <a:r>
              <a:rPr lang="vi-VN" sz="1000" b="1" i="1" dirty="0"/>
              <a:t> </a:t>
            </a:r>
            <a:r>
              <a:rPr lang="vi-VN" sz="1000" b="1" i="1" dirty="0" err="1"/>
              <a:t>cuối</a:t>
            </a:r>
            <a:r>
              <a:rPr lang="vi-VN" sz="1000" b="1" i="1" dirty="0"/>
              <a:t> </a:t>
            </a:r>
            <a:r>
              <a:rPr lang="vi-VN" sz="1000" b="1" i="1" dirty="0" err="1"/>
              <a:t>cùng</a:t>
            </a:r>
            <a:r>
              <a:rPr lang="vi-VN" sz="1000" b="1" i="1" dirty="0"/>
              <a:t>.</a:t>
            </a:r>
            <a:endParaRPr lang="en-US" sz="1000" b="1" i="1" dirty="0"/>
          </a:p>
          <a:p>
            <a:endParaRPr lang="en-US" sz="1000" b="1" i="1" dirty="0"/>
          </a:p>
          <a:p>
            <a:r>
              <a:rPr lang="en-US" sz="1000" dirty="0"/>
              <a:t>VD: Cho </a:t>
            </a:r>
            <a:r>
              <a:rPr lang="en-US" sz="1000" dirty="0" err="1"/>
              <a:t>kết</a:t>
            </a:r>
            <a:r>
              <a:rPr lang="en-US" sz="1000" dirty="0"/>
              <a:t> </a:t>
            </a:r>
            <a:r>
              <a:rPr lang="en-US" sz="1000" dirty="0" err="1"/>
              <a:t>quả</a:t>
            </a:r>
            <a:r>
              <a:rPr lang="en-US" sz="1000" dirty="0"/>
              <a:t> </a:t>
            </a:r>
            <a:r>
              <a:rPr lang="en-US" sz="1000" dirty="0" err="1"/>
              <a:t>duyệt</a:t>
            </a:r>
            <a:r>
              <a:rPr lang="en-US" sz="1000" dirty="0"/>
              <a:t> LRN: </a:t>
            </a:r>
            <a:r>
              <a:rPr lang="en-US" sz="1000" b="1" dirty="0"/>
              <a:t>5 3 7 9 8 11 6 20 19 37 25 21 15 12</a:t>
            </a:r>
            <a:br>
              <a:rPr lang="en-US" sz="1000" dirty="0"/>
            </a:br>
            <a:r>
              <a:rPr lang="en-US" sz="1000" dirty="0" err="1"/>
              <a:t>Nhìn</a:t>
            </a:r>
            <a:r>
              <a:rPr lang="en-US" sz="1000" dirty="0"/>
              <a:t> </a:t>
            </a:r>
            <a:r>
              <a:rPr lang="en-US" sz="1000" dirty="0" err="1"/>
              <a:t>vào</a:t>
            </a:r>
            <a:r>
              <a:rPr lang="en-US" sz="1000" dirty="0"/>
              <a:t> </a:t>
            </a:r>
            <a:r>
              <a:rPr lang="en-US" sz="1000" dirty="0" err="1"/>
              <a:t>kết</a:t>
            </a:r>
            <a:r>
              <a:rPr lang="en-US" sz="1000" dirty="0"/>
              <a:t> </a:t>
            </a:r>
            <a:r>
              <a:rPr lang="en-US" sz="1000" dirty="0" err="1"/>
              <a:t>quả</a:t>
            </a:r>
            <a:r>
              <a:rPr lang="en-US" sz="1000" dirty="0"/>
              <a:t> </a:t>
            </a:r>
            <a:r>
              <a:rPr lang="en-US" sz="1000" dirty="0" err="1"/>
              <a:t>duyệt</a:t>
            </a:r>
            <a:r>
              <a:rPr lang="en-US" sz="1000" dirty="0"/>
              <a:t> ta </a:t>
            </a:r>
            <a:r>
              <a:rPr lang="en-US" sz="1000" dirty="0" err="1"/>
              <a:t>dễ</a:t>
            </a:r>
            <a:r>
              <a:rPr lang="en-US" sz="1000" dirty="0"/>
              <a:t> </a:t>
            </a:r>
            <a:r>
              <a:rPr lang="en-US" sz="1000" dirty="0" err="1"/>
              <a:t>dàng</a:t>
            </a:r>
            <a:r>
              <a:rPr lang="en-US" sz="1000" dirty="0"/>
              <a:t> </a:t>
            </a:r>
            <a:r>
              <a:rPr lang="en-US" sz="1000" dirty="0" err="1"/>
              <a:t>thấy</a:t>
            </a:r>
            <a:r>
              <a:rPr lang="en-US" sz="1000" dirty="0"/>
              <a:t> 12 </a:t>
            </a:r>
            <a:r>
              <a:rPr lang="en-US" sz="1000" dirty="0" err="1"/>
              <a:t>sẽ</a:t>
            </a:r>
            <a:r>
              <a:rPr lang="en-US" sz="1000" dirty="0"/>
              <a:t> </a:t>
            </a:r>
            <a:r>
              <a:rPr lang="en-US" sz="1000" dirty="0" err="1"/>
              <a:t>là</a:t>
            </a:r>
            <a:r>
              <a:rPr lang="en-US" sz="1000" dirty="0"/>
              <a:t> Node </a:t>
            </a:r>
            <a:r>
              <a:rPr lang="en-US" sz="1000" dirty="0" err="1"/>
              <a:t>gốc</a:t>
            </a:r>
            <a:r>
              <a:rPr lang="en-US" sz="1000" dirty="0"/>
              <a:t>. </a:t>
            </a:r>
            <a:r>
              <a:rPr lang="en-US" sz="1000" dirty="0" err="1"/>
              <a:t>Đoạn</a:t>
            </a:r>
            <a:r>
              <a:rPr lang="en-US" sz="1000" dirty="0"/>
              <a:t> 5 </a:t>
            </a:r>
            <a:r>
              <a:rPr lang="en-US" sz="1000" dirty="0" err="1"/>
              <a:t>đến</a:t>
            </a:r>
            <a:r>
              <a:rPr lang="en-US" sz="1000" dirty="0"/>
              <a:t> 6 </a:t>
            </a:r>
            <a:r>
              <a:rPr lang="en-US" sz="1000" dirty="0" err="1"/>
              <a:t>sẽ</a:t>
            </a:r>
            <a:r>
              <a:rPr lang="en-US" sz="1000" dirty="0"/>
              <a:t> </a:t>
            </a:r>
            <a:r>
              <a:rPr lang="en-US" sz="1000" dirty="0" err="1"/>
              <a:t>là</a:t>
            </a:r>
            <a:r>
              <a:rPr lang="en-US" sz="1000" dirty="0"/>
              <a:t> </a:t>
            </a:r>
            <a:r>
              <a:rPr lang="en-US" sz="1000" dirty="0" err="1"/>
              <a:t>nhánh</a:t>
            </a:r>
            <a:r>
              <a:rPr lang="en-US" sz="1000" dirty="0"/>
              <a:t> </a:t>
            </a:r>
            <a:r>
              <a:rPr lang="en-US" sz="1000" dirty="0" err="1"/>
              <a:t>trái</a:t>
            </a:r>
            <a:r>
              <a:rPr lang="en-US" sz="1000" dirty="0"/>
              <a:t> </a:t>
            </a:r>
            <a:r>
              <a:rPr lang="en-US" sz="1000" dirty="0" err="1"/>
              <a:t>và</a:t>
            </a:r>
            <a:r>
              <a:rPr lang="en-US" sz="1000" dirty="0"/>
              <a:t> 20 </a:t>
            </a:r>
            <a:r>
              <a:rPr lang="en-US" sz="1000" dirty="0" err="1"/>
              <a:t>đến</a:t>
            </a:r>
            <a:r>
              <a:rPr lang="en-US" sz="1000" dirty="0"/>
              <a:t> 15 </a:t>
            </a:r>
            <a:r>
              <a:rPr lang="en-US" sz="1000" dirty="0" err="1"/>
              <a:t>sẽ</a:t>
            </a:r>
            <a:r>
              <a:rPr lang="en-US" sz="1000" dirty="0"/>
              <a:t> </a:t>
            </a:r>
            <a:r>
              <a:rPr lang="en-US" sz="1000" dirty="0" err="1"/>
              <a:t>là</a:t>
            </a:r>
            <a:r>
              <a:rPr lang="en-US" sz="1000" dirty="0"/>
              <a:t> </a:t>
            </a:r>
            <a:r>
              <a:rPr lang="en-US" sz="1000" dirty="0" err="1"/>
              <a:t>nhánh</a:t>
            </a:r>
            <a:r>
              <a:rPr lang="en-US" sz="1000" dirty="0"/>
              <a:t> </a:t>
            </a:r>
            <a:r>
              <a:rPr lang="en-US" sz="1000" dirty="0" err="1"/>
              <a:t>phải</a:t>
            </a:r>
            <a:r>
              <a:rPr lang="en-US" sz="1000" dirty="0"/>
              <a:t>.</a:t>
            </a:r>
            <a:endParaRPr lang="en-US" sz="1000" b="1" dirty="0"/>
          </a:p>
          <a:p>
            <a:endParaRPr lang="en-US" sz="1000" b="1" dirty="0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3D10FC7-D7B1-4A53-A56C-AF14AC90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3768621"/>
            <a:ext cx="3127623" cy="497325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2E12461-6E7A-4C35-BF59-EA4CC74F24B7}"/>
              </a:ext>
            </a:extLst>
          </p:cNvPr>
          <p:cNvSpPr txBox="1"/>
          <p:nvPr/>
        </p:nvSpPr>
        <p:spPr>
          <a:xfrm>
            <a:off x="179512" y="4217491"/>
            <a:ext cx="72747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000" dirty="0" err="1"/>
              <a:t>Tiếp</a:t>
            </a:r>
            <a:r>
              <a:rPr lang="vi-VN" sz="1000" dirty="0"/>
              <a:t> </a:t>
            </a:r>
            <a:r>
              <a:rPr lang="vi-VN" sz="1000" dirty="0" err="1"/>
              <a:t>tục</a:t>
            </a:r>
            <a:r>
              <a:rPr lang="vi-VN" sz="1000" dirty="0"/>
              <a:t> </a:t>
            </a:r>
            <a:r>
              <a:rPr lang="vi-VN" sz="1000" dirty="0" err="1"/>
              <a:t>xét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trái</a:t>
            </a:r>
            <a:r>
              <a:rPr lang="vi-VN" sz="1000" dirty="0"/>
              <a:t>, ta </a:t>
            </a:r>
            <a:r>
              <a:rPr lang="vi-VN" sz="1000" dirty="0" err="1"/>
              <a:t>thấy</a:t>
            </a:r>
            <a:r>
              <a:rPr lang="vi-VN" sz="1000" dirty="0"/>
              <a:t> </a:t>
            </a:r>
            <a:r>
              <a:rPr lang="vi-VN" sz="1000" dirty="0" err="1"/>
              <a:t>số</a:t>
            </a:r>
            <a:r>
              <a:rPr lang="vi-VN" sz="1000" dirty="0"/>
              <a:t> 6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</a:t>
            </a:r>
            <a:r>
              <a:rPr lang="vi-VN" sz="1000" dirty="0" err="1"/>
              <a:t>tiếp</a:t>
            </a:r>
            <a:r>
              <a:rPr lang="vi-VN" sz="1000" dirty="0"/>
              <a:t> theo, </a:t>
            </a:r>
            <a:r>
              <a:rPr lang="vi-VN" sz="1000" dirty="0" err="1"/>
              <a:t>tìm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nhỏ</a:t>
            </a:r>
            <a:r>
              <a:rPr lang="vi-VN" sz="1000" dirty="0"/>
              <a:t> hơn </a:t>
            </a:r>
            <a:r>
              <a:rPr lang="vi-VN" sz="1000" dirty="0" err="1"/>
              <a:t>số</a:t>
            </a:r>
            <a:r>
              <a:rPr lang="vi-VN" sz="1000" dirty="0"/>
              <a:t> 6 </a:t>
            </a:r>
            <a:r>
              <a:rPr lang="vi-VN" sz="1000" dirty="0" err="1"/>
              <a:t>là</a:t>
            </a:r>
            <a:r>
              <a:rPr lang="vi-VN" sz="1000" dirty="0"/>
              <a:t> [5,3]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trái</a:t>
            </a:r>
            <a:r>
              <a:rPr lang="vi-VN" sz="1000" dirty="0"/>
              <a:t>, </a:t>
            </a:r>
            <a:r>
              <a:rPr lang="vi-VN" sz="1000" dirty="0" err="1"/>
              <a:t>đoạn</a:t>
            </a:r>
            <a:r>
              <a:rPr lang="vi-VN" sz="1000" dirty="0"/>
              <a:t> [7,11]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.</a:t>
            </a:r>
            <a:br>
              <a:rPr lang="vi-VN" sz="1000" dirty="0"/>
            </a:br>
            <a:r>
              <a:rPr lang="vi-VN" sz="1000" dirty="0" err="1"/>
              <a:t>Cứ</a:t>
            </a:r>
            <a:r>
              <a:rPr lang="vi-VN" sz="1000" dirty="0"/>
              <a:t> </a:t>
            </a:r>
            <a:r>
              <a:rPr lang="vi-VN" sz="1000" dirty="0" err="1"/>
              <a:t>tiếp</a:t>
            </a:r>
            <a:r>
              <a:rPr lang="vi-VN" sz="1000" dirty="0"/>
              <a:t> </a:t>
            </a:r>
            <a:r>
              <a:rPr lang="vi-VN" sz="1000" dirty="0" err="1"/>
              <a:t>tục</a:t>
            </a:r>
            <a:r>
              <a:rPr lang="vi-VN" sz="1000" dirty="0"/>
              <a:t> </a:t>
            </a:r>
            <a:r>
              <a:rPr lang="vi-VN" sz="1000" dirty="0" err="1"/>
              <a:t>xét</a:t>
            </a:r>
            <a:r>
              <a:rPr lang="vi-VN" sz="1000" dirty="0"/>
              <a:t> như </a:t>
            </a:r>
            <a:r>
              <a:rPr lang="vi-VN" sz="1000" dirty="0" err="1"/>
              <a:t>thế</a:t>
            </a:r>
            <a:r>
              <a:rPr lang="vi-VN" sz="1000" dirty="0"/>
              <a:t> </a:t>
            </a:r>
            <a:r>
              <a:rPr lang="vi-VN" sz="1000" dirty="0" err="1"/>
              <a:t>đến</a:t>
            </a:r>
            <a:r>
              <a:rPr lang="vi-VN" sz="1000" dirty="0"/>
              <a:t> </a:t>
            </a:r>
            <a:r>
              <a:rPr lang="vi-VN" sz="1000" dirty="0" err="1"/>
              <a:t>hết</a:t>
            </a:r>
            <a:r>
              <a:rPr lang="vi-VN" sz="1000" dirty="0"/>
              <a:t> ta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được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trái</a:t>
            </a:r>
            <a:r>
              <a:rPr lang="vi-VN" sz="1000" dirty="0"/>
              <a:t> </a:t>
            </a:r>
            <a:r>
              <a:rPr lang="vi-VN" sz="1000" dirty="0" err="1"/>
              <a:t>của</a:t>
            </a:r>
            <a:r>
              <a:rPr lang="vi-VN" sz="1000" dirty="0"/>
              <a:t> cây.</a:t>
            </a:r>
            <a:endParaRPr lang="en-US" sz="1000" dirty="0"/>
          </a:p>
        </p:txBody>
      </p:sp>
      <p:pic>
        <p:nvPicPr>
          <p:cNvPr id="13" name="Hình ảnh 12">
            <a:extLst>
              <a:ext uri="{FF2B5EF4-FFF2-40B4-BE49-F238E27FC236}">
                <a16:creationId xmlns:a16="http://schemas.microsoft.com/office/drawing/2014/main" id="{E8EB2DF2-5B92-4128-8383-7860139B2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479" y="3219644"/>
            <a:ext cx="1676383" cy="1995693"/>
          </a:xfrm>
          <a:prstGeom prst="rect">
            <a:avLst/>
          </a:prstGeom>
        </p:spPr>
      </p:pic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284BDC0B-44BD-486C-8665-D0C3C0C42EDD}"/>
              </a:ext>
            </a:extLst>
          </p:cNvPr>
          <p:cNvSpPr txBox="1"/>
          <p:nvPr/>
        </p:nvSpPr>
        <p:spPr>
          <a:xfrm>
            <a:off x="23272" y="4658981"/>
            <a:ext cx="75872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000" dirty="0" err="1"/>
              <a:t>Giờ</a:t>
            </a:r>
            <a:r>
              <a:rPr lang="vi-VN" sz="1000" dirty="0"/>
              <a:t> ta </a:t>
            </a:r>
            <a:r>
              <a:rPr lang="vi-VN" sz="1000" dirty="0" err="1"/>
              <a:t>xét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 </a:t>
            </a:r>
            <a:r>
              <a:rPr lang="vi-VN" sz="1000" dirty="0" err="1"/>
              <a:t>với</a:t>
            </a:r>
            <a:r>
              <a:rPr lang="vi-VN" sz="1000" dirty="0"/>
              <a:t> nguyên </a:t>
            </a:r>
            <a:r>
              <a:rPr lang="vi-VN" sz="1000" dirty="0" err="1"/>
              <a:t>tắc</a:t>
            </a:r>
            <a:r>
              <a:rPr lang="vi-VN" sz="1000" dirty="0"/>
              <a:t> tương </a:t>
            </a:r>
            <a:r>
              <a:rPr lang="vi-VN" sz="1000" dirty="0" err="1"/>
              <a:t>tự</a:t>
            </a:r>
            <a:r>
              <a:rPr lang="vi-VN" sz="1000" dirty="0"/>
              <a:t>. 15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là</a:t>
            </a:r>
            <a:r>
              <a:rPr lang="vi-VN" sz="1000" dirty="0"/>
              <a:t> </a:t>
            </a:r>
            <a:r>
              <a:rPr lang="vi-VN" sz="1000" dirty="0" err="1"/>
              <a:t>Node</a:t>
            </a:r>
            <a:r>
              <a:rPr lang="vi-VN" sz="1000" dirty="0"/>
              <a:t> </a:t>
            </a:r>
            <a:r>
              <a:rPr lang="vi-VN" sz="1000" dirty="0" err="1"/>
              <a:t>gốc</a:t>
            </a:r>
            <a:r>
              <a:rPr lang="vi-VN" sz="1000" dirty="0"/>
              <a:t> </a:t>
            </a:r>
            <a:r>
              <a:rPr lang="vi-VN" sz="1000" dirty="0" err="1"/>
              <a:t>tiếp</a:t>
            </a:r>
            <a:r>
              <a:rPr lang="vi-VN" sz="1000" dirty="0"/>
              <a:t> theo, </a:t>
            </a:r>
            <a:r>
              <a:rPr lang="vi-VN" sz="1000" dirty="0" err="1"/>
              <a:t>vì</a:t>
            </a:r>
            <a:r>
              <a:rPr lang="vi-VN" sz="1000" dirty="0"/>
              <a:t> không </a:t>
            </a:r>
            <a:r>
              <a:rPr lang="vi-VN" sz="1000" dirty="0" err="1"/>
              <a:t>có</a:t>
            </a:r>
            <a:r>
              <a:rPr lang="vi-VN" sz="1000" dirty="0"/>
              <a:t> </a:t>
            </a:r>
            <a:r>
              <a:rPr lang="vi-VN" sz="1000" dirty="0" err="1"/>
              <a:t>số</a:t>
            </a:r>
            <a:r>
              <a:rPr lang="vi-VN" sz="1000" dirty="0"/>
              <a:t> </a:t>
            </a:r>
            <a:r>
              <a:rPr lang="vi-VN" sz="1000" dirty="0" err="1"/>
              <a:t>nào</a:t>
            </a:r>
            <a:r>
              <a:rPr lang="vi-VN" sz="1000" dirty="0"/>
              <a:t> </a:t>
            </a:r>
            <a:r>
              <a:rPr lang="vi-VN" sz="1000" dirty="0" err="1"/>
              <a:t>nhỏ</a:t>
            </a:r>
            <a:r>
              <a:rPr lang="vi-VN" sz="1000" dirty="0"/>
              <a:t> hơn 15 ở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 nên </a:t>
            </a:r>
            <a:r>
              <a:rPr lang="vi-VN" sz="1000" dirty="0" err="1"/>
              <a:t>những</a:t>
            </a:r>
            <a:r>
              <a:rPr lang="vi-VN" sz="1000" dirty="0"/>
              <a:t> </a:t>
            </a:r>
            <a:r>
              <a:rPr lang="vi-VN" sz="1000" dirty="0" err="1"/>
              <a:t>số</a:t>
            </a:r>
            <a:r>
              <a:rPr lang="vi-VN" sz="1000" dirty="0"/>
              <a:t> </a:t>
            </a:r>
            <a:r>
              <a:rPr lang="vi-VN" sz="1000" dirty="0" err="1"/>
              <a:t>còn</a:t>
            </a:r>
            <a:r>
              <a:rPr lang="vi-VN" sz="1000" dirty="0"/>
              <a:t> </a:t>
            </a:r>
            <a:r>
              <a:rPr lang="vi-VN" sz="1000" dirty="0" err="1"/>
              <a:t>lại</a:t>
            </a:r>
            <a:r>
              <a:rPr lang="vi-VN" sz="1000" dirty="0"/>
              <a:t> </a:t>
            </a:r>
            <a:r>
              <a:rPr lang="vi-VN" sz="1000" dirty="0" err="1"/>
              <a:t>hoàn</a:t>
            </a:r>
            <a:r>
              <a:rPr lang="vi-VN" sz="1000" dirty="0"/>
              <a:t> </a:t>
            </a:r>
            <a:r>
              <a:rPr lang="vi-VN" sz="1000" dirty="0" err="1"/>
              <a:t>toàn</a:t>
            </a:r>
            <a:r>
              <a:rPr lang="vi-VN" sz="1000" dirty="0"/>
              <a:t> </a:t>
            </a:r>
            <a:r>
              <a:rPr lang="vi-VN" sz="1000" dirty="0" err="1"/>
              <a:t>nằm</a:t>
            </a:r>
            <a:r>
              <a:rPr lang="vi-VN" sz="1000" dirty="0"/>
              <a:t> ở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 </a:t>
            </a:r>
            <a:r>
              <a:rPr lang="vi-VN" sz="1000" dirty="0" err="1"/>
              <a:t>của</a:t>
            </a:r>
            <a:r>
              <a:rPr lang="vi-VN" sz="1000" dirty="0"/>
              <a:t> 15. </a:t>
            </a:r>
            <a:r>
              <a:rPr lang="vi-VN" sz="1000" dirty="0" err="1"/>
              <a:t>Xét</a:t>
            </a:r>
            <a:r>
              <a:rPr lang="vi-VN" sz="1000" dirty="0"/>
              <a:t> </a:t>
            </a:r>
            <a:r>
              <a:rPr lang="vi-VN" sz="1000" dirty="0" err="1"/>
              <a:t>tiếp</a:t>
            </a:r>
            <a:r>
              <a:rPr lang="vi-VN" sz="1000" dirty="0"/>
              <a:t> </a:t>
            </a:r>
            <a:r>
              <a:rPr lang="vi-VN" sz="1000" dirty="0" err="1"/>
              <a:t>đoạn</a:t>
            </a:r>
            <a:r>
              <a:rPr lang="vi-VN" sz="1000" dirty="0"/>
              <a:t> </a:t>
            </a:r>
            <a:r>
              <a:rPr lang="vi-VN" sz="1000" dirty="0" err="1"/>
              <a:t>đó</a:t>
            </a:r>
            <a:r>
              <a:rPr lang="vi-VN" sz="1000" dirty="0"/>
              <a:t> tương </a:t>
            </a:r>
            <a:r>
              <a:rPr lang="vi-VN" sz="1000" dirty="0" err="1"/>
              <a:t>tự</a:t>
            </a:r>
            <a:r>
              <a:rPr lang="vi-VN" sz="1000" dirty="0"/>
              <a:t> ta </a:t>
            </a:r>
            <a:r>
              <a:rPr lang="vi-VN" sz="1000" dirty="0" err="1"/>
              <a:t>sẽ</a:t>
            </a:r>
            <a:r>
              <a:rPr lang="vi-VN" sz="1000" dirty="0"/>
              <a:t> </a:t>
            </a:r>
            <a:r>
              <a:rPr lang="vi-VN" sz="1000" dirty="0" err="1"/>
              <a:t>vẽ</a:t>
            </a:r>
            <a:r>
              <a:rPr lang="vi-VN" sz="1000" dirty="0"/>
              <a:t> </a:t>
            </a:r>
            <a:r>
              <a:rPr lang="vi-VN" sz="1000" dirty="0" err="1"/>
              <a:t>được</a:t>
            </a:r>
            <a:r>
              <a:rPr lang="vi-VN" sz="1000" dirty="0"/>
              <a:t> </a:t>
            </a:r>
            <a:r>
              <a:rPr lang="vi-VN" sz="1000" dirty="0" err="1"/>
              <a:t>nhánh</a:t>
            </a:r>
            <a:r>
              <a:rPr lang="vi-VN" sz="1000" dirty="0"/>
              <a:t> </a:t>
            </a:r>
            <a:r>
              <a:rPr lang="vi-VN" sz="1000" dirty="0" err="1"/>
              <a:t>phải</a:t>
            </a:r>
            <a:r>
              <a:rPr lang="vi-VN" sz="1000" dirty="0"/>
              <a:t>.</a:t>
            </a:r>
            <a:endParaRPr lang="en-US" sz="1000" dirty="0"/>
          </a:p>
        </p:txBody>
      </p:sp>
      <p:pic>
        <p:nvPicPr>
          <p:cNvPr id="16" name="Hình ảnh 15">
            <a:extLst>
              <a:ext uri="{FF2B5EF4-FFF2-40B4-BE49-F238E27FC236}">
                <a16:creationId xmlns:a16="http://schemas.microsoft.com/office/drawing/2014/main" id="{C219F8C9-E40C-4AB2-B698-A2641F4400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115" y="4885833"/>
            <a:ext cx="2304256" cy="1601458"/>
          </a:xfrm>
          <a:prstGeom prst="rect">
            <a:avLst/>
          </a:prstGeom>
        </p:spPr>
      </p:pic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579AD4E5-B9D2-4A71-8A82-8D41D6D34DBD}"/>
              </a:ext>
            </a:extLst>
          </p:cNvPr>
          <p:cNvSpPr txBox="1"/>
          <p:nvPr/>
        </p:nvSpPr>
        <p:spPr>
          <a:xfrm>
            <a:off x="23272" y="5084193"/>
            <a:ext cx="4902304" cy="1492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bạn</a:t>
            </a:r>
            <a:r>
              <a:rPr lang="en-US" sz="1300" dirty="0"/>
              <a:t> </a:t>
            </a:r>
            <a:r>
              <a:rPr lang="en-US" sz="1300" dirty="0" err="1"/>
              <a:t>hãy</a:t>
            </a:r>
            <a:r>
              <a:rPr lang="en-US" sz="1300" dirty="0"/>
              <a:t> </a:t>
            </a:r>
            <a:r>
              <a:rPr lang="en-US" sz="1300" dirty="0" err="1"/>
              <a:t>thử</a:t>
            </a:r>
            <a:r>
              <a:rPr lang="en-US" sz="1300" dirty="0"/>
              <a:t> </a:t>
            </a:r>
            <a:r>
              <a:rPr lang="en-US" sz="1300" dirty="0" err="1"/>
              <a:t>sức</a:t>
            </a:r>
            <a:r>
              <a:rPr lang="en-US" sz="1300" dirty="0"/>
              <a:t> </a:t>
            </a:r>
            <a:r>
              <a:rPr lang="en-US" sz="1300" dirty="0" err="1"/>
              <a:t>với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bài</a:t>
            </a:r>
            <a:r>
              <a:rPr lang="en-US" sz="1300" dirty="0"/>
              <a:t> </a:t>
            </a:r>
            <a:r>
              <a:rPr lang="en-US" sz="1300" dirty="0" err="1"/>
              <a:t>tập</a:t>
            </a:r>
            <a:r>
              <a:rPr lang="en-US" sz="1300" dirty="0"/>
              <a:t> </a:t>
            </a:r>
            <a:r>
              <a:rPr lang="en-US" sz="1300" dirty="0" err="1"/>
              <a:t>sau</a:t>
            </a:r>
            <a:r>
              <a:rPr lang="en-US" sz="1300" dirty="0"/>
              <a:t> </a:t>
            </a:r>
            <a:r>
              <a:rPr lang="en-US" sz="1300" dirty="0" err="1"/>
              <a:t>nhé</a:t>
            </a:r>
            <a:r>
              <a:rPr lang="en-US" sz="1300" dirty="0"/>
              <a:t>.</a:t>
            </a:r>
            <a:br>
              <a:rPr lang="en-US" sz="1300" dirty="0"/>
            </a:br>
            <a:r>
              <a:rPr lang="en-US" sz="1300" dirty="0" err="1"/>
              <a:t>Vẽ</a:t>
            </a:r>
            <a:r>
              <a:rPr lang="en-US" sz="1300" dirty="0"/>
              <a:t> </a:t>
            </a:r>
            <a:r>
              <a:rPr lang="en-US" sz="1300" dirty="0" err="1"/>
              <a:t>lại</a:t>
            </a:r>
            <a:r>
              <a:rPr lang="en-US" sz="1300" dirty="0"/>
              <a:t> </a:t>
            </a:r>
            <a:r>
              <a:rPr lang="en-US" sz="1300" dirty="0" err="1"/>
              <a:t>cây</a:t>
            </a:r>
            <a:r>
              <a:rPr lang="en-US" sz="1300" dirty="0"/>
              <a:t> </a:t>
            </a:r>
            <a:r>
              <a:rPr lang="en-US" sz="1300" dirty="0" err="1"/>
              <a:t>nhị</a:t>
            </a:r>
            <a:r>
              <a:rPr lang="en-US" sz="1300" dirty="0"/>
              <a:t> </a:t>
            </a:r>
            <a:r>
              <a:rPr lang="en-US" sz="1300" dirty="0" err="1"/>
              <a:t>phân</a:t>
            </a:r>
            <a:r>
              <a:rPr lang="en-US" sz="1300" dirty="0"/>
              <a:t>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từ</a:t>
            </a:r>
            <a:r>
              <a:rPr lang="en-US" sz="1300" dirty="0"/>
              <a:t> </a:t>
            </a:r>
            <a:r>
              <a:rPr lang="en-US" sz="1300" dirty="0" err="1"/>
              <a:t>kết</a:t>
            </a:r>
            <a:r>
              <a:rPr lang="en-US" sz="1300" dirty="0"/>
              <a:t> </a:t>
            </a:r>
            <a:r>
              <a:rPr lang="en-US" sz="1300" dirty="0" err="1"/>
              <a:t>quả</a:t>
            </a:r>
            <a:r>
              <a:rPr lang="en-US" sz="1300" dirty="0"/>
              <a:t> </a:t>
            </a:r>
            <a:r>
              <a:rPr lang="en-US" sz="1300" dirty="0" err="1"/>
              <a:t>duyệt</a:t>
            </a:r>
            <a:r>
              <a:rPr lang="en-US" sz="1300" dirty="0"/>
              <a:t>:</a:t>
            </a:r>
            <a:br>
              <a:rPr lang="en-US" sz="1300" dirty="0"/>
            </a:br>
            <a:r>
              <a:rPr lang="en-US" sz="1300" b="1" dirty="0"/>
              <a:t>NLR: 7 6 4 15 13 9 14 30 31</a:t>
            </a:r>
          </a:p>
          <a:p>
            <a:endParaRPr lang="en-US" sz="1300" b="1" dirty="0"/>
          </a:p>
          <a:p>
            <a:r>
              <a:rPr lang="en-US" sz="1300" b="1" dirty="0"/>
              <a:t>=&gt; </a:t>
            </a:r>
            <a:r>
              <a:rPr lang="en-US" sz="1300" b="1" dirty="0" err="1"/>
              <a:t>Nhớ</a:t>
            </a:r>
            <a:r>
              <a:rPr lang="en-US" sz="1300" b="1" dirty="0"/>
              <a:t> </a:t>
            </a:r>
            <a:r>
              <a:rPr lang="en-US" sz="1300" b="1" dirty="0" err="1"/>
              <a:t>làm</a:t>
            </a:r>
            <a:r>
              <a:rPr lang="en-US" sz="1300" b="1" dirty="0"/>
              <a:t> </a:t>
            </a:r>
            <a:r>
              <a:rPr lang="en-US" sz="1300" b="1" dirty="0" err="1"/>
              <a:t>bài</a:t>
            </a:r>
            <a:r>
              <a:rPr lang="en-US" sz="1300" b="1" dirty="0"/>
              <a:t> </a:t>
            </a:r>
            <a:r>
              <a:rPr lang="en-US" sz="1300" b="1" dirty="0" err="1"/>
              <a:t>tập</a:t>
            </a:r>
            <a:r>
              <a:rPr lang="en-US" sz="1300" b="1" dirty="0"/>
              <a:t> </a:t>
            </a:r>
            <a:r>
              <a:rPr lang="en-US" sz="1300" b="1" dirty="0" err="1"/>
              <a:t>thử</a:t>
            </a:r>
            <a:r>
              <a:rPr lang="en-US" sz="1300" b="1" dirty="0"/>
              <a:t> </a:t>
            </a:r>
            <a:r>
              <a:rPr lang="en-US" sz="1300" b="1" dirty="0" err="1"/>
              <a:t>thách</a:t>
            </a:r>
            <a:r>
              <a:rPr lang="en-US" sz="1300" b="1" dirty="0"/>
              <a:t> code </a:t>
            </a:r>
            <a:r>
              <a:rPr lang="en-US" sz="1300" b="1" dirty="0" err="1"/>
              <a:t>quy</a:t>
            </a:r>
            <a:r>
              <a:rPr lang="en-US" sz="1300" b="1" dirty="0"/>
              <a:t> </a:t>
            </a:r>
            <a:r>
              <a:rPr lang="en-US" sz="1300" b="1" dirty="0" err="1"/>
              <a:t>trình</a:t>
            </a:r>
            <a:r>
              <a:rPr lang="en-US" sz="1300" b="1" dirty="0"/>
              <a:t> </a:t>
            </a:r>
            <a:r>
              <a:rPr lang="en-US" sz="1300" b="1" dirty="0" err="1"/>
              <a:t>chuyển</a:t>
            </a:r>
            <a:r>
              <a:rPr lang="en-US" sz="1300" b="1" dirty="0"/>
              <a:t> </a:t>
            </a:r>
            <a:r>
              <a:rPr lang="en-US" sz="1300" b="1" dirty="0" err="1"/>
              <a:t>đổi</a:t>
            </a:r>
            <a:r>
              <a:rPr lang="en-US" sz="1300" b="1" dirty="0"/>
              <a:t> </a:t>
            </a:r>
            <a:r>
              <a:rPr lang="en-US" sz="1300" b="1" dirty="0" err="1"/>
              <a:t>trên</a:t>
            </a:r>
            <a:endParaRPr lang="en-US" sz="1300" b="1" dirty="0"/>
          </a:p>
          <a:p>
            <a:r>
              <a:rPr lang="en-US" sz="1300" b="1" dirty="0" err="1"/>
              <a:t>để</a:t>
            </a:r>
            <a:r>
              <a:rPr lang="en-US" sz="1300" b="1" dirty="0"/>
              <a:t> </a:t>
            </a:r>
            <a:r>
              <a:rPr lang="en-US" sz="1300" b="1" dirty="0" err="1"/>
              <a:t>ch</a:t>
            </a:r>
            <a:r>
              <a:rPr lang="vi-VN" sz="1300" b="1" dirty="0"/>
              <a:t>ư</a:t>
            </a:r>
            <a:r>
              <a:rPr lang="en-US" sz="1300" b="1" dirty="0" err="1"/>
              <a:t>ơng</a:t>
            </a:r>
            <a:r>
              <a:rPr lang="en-US" sz="1300" b="1" dirty="0"/>
              <a:t> </a:t>
            </a:r>
            <a:r>
              <a:rPr lang="en-US" sz="1300" b="1" dirty="0" err="1"/>
              <a:t>trình</a:t>
            </a:r>
            <a:r>
              <a:rPr lang="en-US" sz="1300" b="1" dirty="0"/>
              <a:t> </a:t>
            </a:r>
            <a:r>
              <a:rPr lang="en-US" sz="1300" b="1" dirty="0" err="1"/>
              <a:t>tự</a:t>
            </a:r>
            <a:r>
              <a:rPr lang="en-US" sz="1300" b="1" dirty="0"/>
              <a:t> </a:t>
            </a:r>
            <a:r>
              <a:rPr lang="en-US" sz="1300" b="1" dirty="0" err="1"/>
              <a:t>động</a:t>
            </a:r>
            <a:r>
              <a:rPr lang="en-US" sz="1300" b="1" dirty="0"/>
              <a:t> </a:t>
            </a:r>
            <a:r>
              <a:rPr lang="en-US" sz="1300" b="1" dirty="0" err="1"/>
              <a:t>tạo</a:t>
            </a:r>
            <a:r>
              <a:rPr lang="en-US" sz="1300" b="1" dirty="0"/>
              <a:t> </a:t>
            </a:r>
            <a:r>
              <a:rPr lang="en-US" sz="1300" b="1" dirty="0" err="1"/>
              <a:t>lại</a:t>
            </a:r>
            <a:r>
              <a:rPr lang="en-US" sz="1300" b="1" dirty="0"/>
              <a:t> </a:t>
            </a:r>
            <a:r>
              <a:rPr lang="en-US" sz="1300" b="1" dirty="0" err="1"/>
              <a:t>cây</a:t>
            </a:r>
            <a:r>
              <a:rPr lang="en-US" sz="1300" b="1" dirty="0"/>
              <a:t> </a:t>
            </a:r>
            <a:r>
              <a:rPr lang="en-US" sz="1300" b="1" dirty="0" err="1"/>
              <a:t>từ</a:t>
            </a:r>
            <a:r>
              <a:rPr lang="en-US" sz="1300" b="1" dirty="0"/>
              <a:t> </a:t>
            </a:r>
            <a:r>
              <a:rPr lang="en-US" sz="1300" b="1" dirty="0" err="1"/>
              <a:t>dãy</a:t>
            </a:r>
            <a:r>
              <a:rPr lang="en-US" sz="1300" b="1" dirty="0"/>
              <a:t> </a:t>
            </a:r>
            <a:r>
              <a:rPr lang="en-US" sz="1300" b="1" dirty="0" err="1"/>
              <a:t>kết</a:t>
            </a:r>
            <a:r>
              <a:rPr lang="en-US" sz="1300" b="1" dirty="0"/>
              <a:t> </a:t>
            </a:r>
            <a:r>
              <a:rPr lang="en-US" sz="1300" b="1" dirty="0" err="1"/>
              <a:t>quả</a:t>
            </a:r>
            <a:r>
              <a:rPr lang="en-US" sz="1300" b="1" dirty="0"/>
              <a:t> </a:t>
            </a:r>
            <a:r>
              <a:rPr lang="en-US" sz="1300" b="1" dirty="0" err="1"/>
              <a:t>duyệt</a:t>
            </a:r>
            <a:r>
              <a:rPr lang="en-US" sz="1300" b="1" dirty="0"/>
              <a:t> </a:t>
            </a:r>
            <a:r>
              <a:rPr lang="en-US" sz="1300" b="1" dirty="0" err="1"/>
              <a:t>không</a:t>
            </a:r>
            <a:r>
              <a:rPr lang="en-US" sz="1300" b="1" dirty="0"/>
              <a:t> </a:t>
            </a:r>
            <a:r>
              <a:rPr lang="en-US" sz="1300" b="1" dirty="0" err="1"/>
              <a:t>cần</a:t>
            </a:r>
            <a:endParaRPr lang="en-US" sz="1300" b="1" dirty="0"/>
          </a:p>
          <a:p>
            <a:r>
              <a:rPr lang="en-US" sz="1300" b="1" dirty="0" err="1"/>
              <a:t>phải</a:t>
            </a:r>
            <a:r>
              <a:rPr lang="en-US" sz="1300" b="1" dirty="0"/>
              <a:t> </a:t>
            </a:r>
            <a:r>
              <a:rPr lang="en-US" sz="1300" b="1" dirty="0" err="1"/>
              <a:t>mất</a:t>
            </a:r>
            <a:r>
              <a:rPr lang="en-US" sz="1300" b="1" dirty="0"/>
              <a:t> </a:t>
            </a:r>
            <a:r>
              <a:rPr lang="en-US" sz="1300" b="1" dirty="0" err="1"/>
              <a:t>công</a:t>
            </a:r>
            <a:r>
              <a:rPr lang="en-US" sz="1300" b="1" dirty="0"/>
              <a:t> </a:t>
            </a:r>
            <a:r>
              <a:rPr lang="en-US" sz="1300" b="1" dirty="0" err="1"/>
              <a:t>làm</a:t>
            </a:r>
            <a:r>
              <a:rPr lang="en-US" sz="1300" b="1" dirty="0"/>
              <a:t> </a:t>
            </a:r>
            <a:r>
              <a:rPr lang="en-US" sz="1300" b="1" dirty="0" err="1"/>
              <a:t>tay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321725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867601" cy="508000"/>
            <a:chOff x="789624" y="1191463"/>
            <a:chExt cx="2741407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540431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Thời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Gian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Thực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Phép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Toán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1542B68-4D73-45B8-B9C6-D77B48CA9BAA}"/>
              </a:ext>
            </a:extLst>
          </p:cNvPr>
          <p:cNvSpPr txBox="1"/>
          <p:nvPr/>
        </p:nvSpPr>
        <p:spPr>
          <a:xfrm>
            <a:off x="539553" y="1412776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vi-VN" dirty="0" err="1"/>
              <a:t>Trường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tốt</a:t>
            </a:r>
            <a:r>
              <a:rPr lang="vi-VN" dirty="0"/>
              <a:t> </a:t>
            </a:r>
            <a:r>
              <a:rPr lang="vi-VN" dirty="0" err="1"/>
              <a:t>nhất</a:t>
            </a:r>
            <a:r>
              <a:rPr lang="vi-VN" dirty="0"/>
              <a:t>: </a:t>
            </a:r>
            <a:r>
              <a:rPr lang="vi-VN" dirty="0" err="1"/>
              <a:t>mỗi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(</a:t>
            </a:r>
            <a:r>
              <a:rPr lang="vi-VN" dirty="0" err="1"/>
              <a:t>trừ</a:t>
            </a:r>
            <a:r>
              <a:rPr lang="vi-VN" dirty="0"/>
              <a:t> </a:t>
            </a:r>
            <a:r>
              <a:rPr lang="vi-VN" dirty="0" err="1"/>
              <a:t>nút</a:t>
            </a:r>
            <a:r>
              <a:rPr lang="vi-VN" dirty="0"/>
              <a:t> </a:t>
            </a:r>
            <a:r>
              <a:rPr lang="vi-VN" dirty="0" err="1"/>
              <a:t>lá</a:t>
            </a:r>
            <a:r>
              <a:rPr lang="vi-VN" dirty="0"/>
              <a:t>) </a:t>
            </a:r>
            <a:r>
              <a:rPr lang="vi-VN" dirty="0" err="1"/>
              <a:t>đều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2 con</a:t>
            </a:r>
            <a:r>
              <a:rPr lang="en-US" dirty="0"/>
              <a:t> =&gt;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b="1" dirty="0" err="1"/>
              <a:t>tối</a:t>
            </a:r>
            <a:r>
              <a:rPr lang="en-US" b="1" dirty="0"/>
              <a:t> </a:t>
            </a:r>
            <a:r>
              <a:rPr lang="en-US" b="1" dirty="0" err="1"/>
              <a:t>đa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 </a:t>
            </a:r>
            <a:r>
              <a:rPr lang="en-US" dirty="0" err="1">
                <a:sym typeface="Wingdings" panose="05000000000000000000" pitchFamily="2" charset="2"/>
              </a:rPr>
              <a:t>Độ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phức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tạp</a:t>
            </a:r>
            <a:r>
              <a:rPr lang="en-US" dirty="0">
                <a:sym typeface="Wingdings" panose="05000000000000000000" pitchFamily="2" charset="2"/>
              </a:rPr>
              <a:t>:                 (</a:t>
            </a:r>
            <a:r>
              <a:rPr lang="en-US" dirty="0" err="1">
                <a:sym typeface="Wingdings" panose="05000000000000000000" pitchFamily="2" charset="2"/>
              </a:rPr>
              <a:t>với</a:t>
            </a:r>
            <a:r>
              <a:rPr lang="en-US" dirty="0">
                <a:sym typeface="Wingdings" panose="05000000000000000000" pitchFamily="2" charset="2"/>
              </a:rPr>
              <a:t> n </a:t>
            </a:r>
            <a:r>
              <a:rPr lang="en-US" dirty="0" err="1">
                <a:sym typeface="Wingdings" panose="05000000000000000000" pitchFamily="2" charset="2"/>
              </a:rPr>
              <a:t>là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số</a:t>
            </a:r>
            <a:r>
              <a:rPr lang="en-US" dirty="0">
                <a:sym typeface="Wingdings" panose="05000000000000000000" pitchFamily="2" charset="2"/>
              </a:rPr>
              <a:t> l</a:t>
            </a:r>
            <a:r>
              <a:rPr lang="vi-VN" dirty="0">
                <a:sym typeface="Wingdings" panose="05000000000000000000" pitchFamily="2" charset="2"/>
              </a:rPr>
              <a:t>ư</a:t>
            </a:r>
            <a:r>
              <a:rPr lang="en-US" dirty="0" err="1">
                <a:sym typeface="Wingdings" panose="05000000000000000000" pitchFamily="2" charset="2"/>
              </a:rPr>
              <a:t>ợng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các</a:t>
            </a:r>
            <a:r>
              <a:rPr lang="en-US" dirty="0">
                <a:sym typeface="Wingdings" panose="05000000000000000000" pitchFamily="2" charset="2"/>
              </a:rPr>
              <a:t> Node)</a:t>
            </a:r>
            <a:endParaRPr lang="en-US" dirty="0"/>
          </a:p>
          <a:p>
            <a:endParaRPr lang="en-US" dirty="0"/>
          </a:p>
          <a:p>
            <a:r>
              <a:rPr lang="vi-VN" dirty="0" err="1"/>
              <a:t>Trường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xấu</a:t>
            </a:r>
            <a:r>
              <a:rPr lang="vi-VN" dirty="0"/>
              <a:t> </a:t>
            </a:r>
            <a:r>
              <a:rPr lang="vi-VN" dirty="0" err="1"/>
              <a:t>nhất</a:t>
            </a:r>
            <a:r>
              <a:rPr lang="vi-VN" dirty="0"/>
              <a:t>: </a:t>
            </a:r>
            <a:r>
              <a:rPr lang="en-US" dirty="0"/>
              <a:t>C</a:t>
            </a:r>
            <a:r>
              <a:rPr lang="vi-VN" dirty="0"/>
              <a:t>ây </a:t>
            </a:r>
            <a:r>
              <a:rPr lang="vi-VN" dirty="0" err="1"/>
              <a:t>trở</a:t>
            </a:r>
            <a:r>
              <a:rPr lang="vi-VN" dirty="0"/>
              <a:t> </a:t>
            </a:r>
            <a:r>
              <a:rPr lang="vi-VN" dirty="0" err="1"/>
              <a:t>thành</a:t>
            </a:r>
            <a:r>
              <a:rPr lang="vi-VN" dirty="0"/>
              <a:t> danh </a:t>
            </a:r>
            <a:r>
              <a:rPr lang="vi-VN" dirty="0" err="1"/>
              <a:t>sách</a:t>
            </a:r>
            <a:r>
              <a:rPr lang="vi-VN" dirty="0"/>
              <a:t> liên </a:t>
            </a:r>
            <a:r>
              <a:rPr lang="vi-VN" dirty="0" err="1"/>
              <a:t>kết</a:t>
            </a:r>
            <a:r>
              <a:rPr lang="en-US" dirty="0"/>
              <a:t> =&gt;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b="1" dirty="0" err="1"/>
              <a:t>tối</a:t>
            </a:r>
            <a:r>
              <a:rPr lang="en-US" b="1" dirty="0"/>
              <a:t> </a:t>
            </a:r>
            <a:r>
              <a:rPr lang="en-US" b="1" dirty="0" err="1"/>
              <a:t>đa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Node </a:t>
            </a:r>
            <a:r>
              <a:rPr lang="en-US" dirty="0">
                <a:sym typeface="Wingdings" panose="05000000000000000000" pitchFamily="2" charset="2"/>
              </a:rPr>
              <a:t> </a:t>
            </a:r>
            <a:r>
              <a:rPr lang="en-US" dirty="0" err="1">
                <a:sym typeface="Wingdings" panose="05000000000000000000" pitchFamily="2" charset="2"/>
              </a:rPr>
              <a:t>Độ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phức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tạp</a:t>
            </a:r>
            <a:r>
              <a:rPr lang="en-US" dirty="0">
                <a:sym typeface="Wingdings" panose="05000000000000000000" pitchFamily="2" charset="2"/>
              </a:rPr>
              <a:t>: </a:t>
            </a:r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O(n)</a:t>
            </a:r>
            <a:r>
              <a:rPr lang="en-US" dirty="0">
                <a:sym typeface="Wingdings" panose="05000000000000000000" pitchFamily="2" charset="2"/>
              </a:rPr>
              <a:t> (</a:t>
            </a:r>
            <a:r>
              <a:rPr lang="en-US" dirty="0" err="1">
                <a:sym typeface="Wingdings" panose="05000000000000000000" pitchFamily="2" charset="2"/>
              </a:rPr>
              <a:t>với</a:t>
            </a:r>
            <a:r>
              <a:rPr lang="en-US" dirty="0">
                <a:sym typeface="Wingdings" panose="05000000000000000000" pitchFamily="2" charset="2"/>
              </a:rPr>
              <a:t> n </a:t>
            </a:r>
            <a:r>
              <a:rPr lang="en-US" dirty="0" err="1">
                <a:sym typeface="Wingdings" panose="05000000000000000000" pitchFamily="2" charset="2"/>
              </a:rPr>
              <a:t>là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số</a:t>
            </a:r>
            <a:r>
              <a:rPr lang="en-US" dirty="0">
                <a:sym typeface="Wingdings" panose="05000000000000000000" pitchFamily="2" charset="2"/>
              </a:rPr>
              <a:t> l</a:t>
            </a:r>
            <a:r>
              <a:rPr lang="vi-VN" dirty="0">
                <a:sym typeface="Wingdings" panose="05000000000000000000" pitchFamily="2" charset="2"/>
              </a:rPr>
              <a:t>ư</a:t>
            </a:r>
            <a:r>
              <a:rPr lang="en-US" dirty="0" err="1">
                <a:sym typeface="Wingdings" panose="05000000000000000000" pitchFamily="2" charset="2"/>
              </a:rPr>
              <a:t>ợng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các</a:t>
            </a:r>
            <a:r>
              <a:rPr lang="en-US" dirty="0">
                <a:sym typeface="Wingdings" panose="05000000000000000000" pitchFamily="2" charset="2"/>
              </a:rPr>
              <a:t> Node)</a:t>
            </a:r>
          </a:p>
          <a:p>
            <a:endParaRPr lang="en-US" dirty="0"/>
          </a:p>
          <a:p>
            <a:r>
              <a:rPr lang="vi-VN" dirty="0" err="1"/>
              <a:t>Trường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trung </a:t>
            </a:r>
            <a:r>
              <a:rPr lang="vi-VN" dirty="0" err="1"/>
              <a:t>bình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bao nhiêu? </a:t>
            </a:r>
            <a:r>
              <a:rPr lang="en-US" dirty="0"/>
              <a:t>=&gt;</a:t>
            </a:r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35B906F9-0A16-483C-8076-E44BB16E0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176" y="2276872"/>
            <a:ext cx="803920" cy="311519"/>
          </a:xfrm>
          <a:prstGeom prst="rect">
            <a:avLst/>
          </a:prstGeom>
        </p:spPr>
      </p:pic>
      <p:pic>
        <p:nvPicPr>
          <p:cNvPr id="18" name="Hình ảnh 17">
            <a:extLst>
              <a:ext uri="{FF2B5EF4-FFF2-40B4-BE49-F238E27FC236}">
                <a16:creationId xmlns:a16="http://schemas.microsoft.com/office/drawing/2014/main" id="{ACF26E9F-8578-4BD9-B99E-9D91FB0C4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422069" y="3645024"/>
            <a:ext cx="803920" cy="31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7921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03707" cy="508000"/>
            <a:chOff x="789624" y="1191463"/>
            <a:chExt cx="306758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6661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3.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dụ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tr</a:t>
              </a:r>
              <a:r>
                <a:rPr lang="vi-VN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ờng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hợp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xấu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cho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việc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1542B68-4D73-45B8-B9C6-D77B48CA9BAA}"/>
              </a:ext>
            </a:extLst>
          </p:cNvPr>
          <p:cNvSpPr txBox="1"/>
          <p:nvPr/>
        </p:nvSpPr>
        <p:spPr>
          <a:xfrm>
            <a:off x="539553" y="1179606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: 1, 2, 3, 4, 5, 6, 7, 8, 9</a:t>
            </a:r>
          </a:p>
          <a:p>
            <a:endParaRPr lang="en-US" dirty="0"/>
          </a:p>
          <a:p>
            <a:r>
              <a:rPr lang="en-US" dirty="0" err="1"/>
              <a:t>Hoặc</a:t>
            </a:r>
            <a:r>
              <a:rPr lang="en-US" dirty="0"/>
              <a:t>: 9, 8, 7, 6, 5, 4, 3, 2, 1</a:t>
            </a:r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A3E9615B-E3E3-4FE9-9DD9-A5DC2F82E754}"/>
              </a:ext>
            </a:extLst>
          </p:cNvPr>
          <p:cNvSpPr/>
          <p:nvPr/>
        </p:nvSpPr>
        <p:spPr>
          <a:xfrm>
            <a:off x="368291" y="2237310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Hình Bầu dục 12">
            <a:extLst>
              <a:ext uri="{FF2B5EF4-FFF2-40B4-BE49-F238E27FC236}">
                <a16:creationId xmlns:a16="http://schemas.microsoft.com/office/drawing/2014/main" id="{6FE84707-5755-4B6D-AA07-FEC9FE4F4E37}"/>
              </a:ext>
            </a:extLst>
          </p:cNvPr>
          <p:cNvSpPr/>
          <p:nvPr/>
        </p:nvSpPr>
        <p:spPr bwMode="auto">
          <a:xfrm>
            <a:off x="905563" y="2620929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4" name="Hình Bầu dục 13">
            <a:extLst>
              <a:ext uri="{FF2B5EF4-FFF2-40B4-BE49-F238E27FC236}">
                <a16:creationId xmlns:a16="http://schemas.microsoft.com/office/drawing/2014/main" id="{34AF0FAC-64E7-4E6A-80EA-322FB903F406}"/>
              </a:ext>
            </a:extLst>
          </p:cNvPr>
          <p:cNvSpPr/>
          <p:nvPr/>
        </p:nvSpPr>
        <p:spPr bwMode="auto">
          <a:xfrm>
            <a:off x="1376895" y="3164248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5" name="Hình Bầu dục 14">
            <a:extLst>
              <a:ext uri="{FF2B5EF4-FFF2-40B4-BE49-F238E27FC236}">
                <a16:creationId xmlns:a16="http://schemas.microsoft.com/office/drawing/2014/main" id="{718CBCDA-5714-4F7B-AD67-E9296DAAC9E7}"/>
              </a:ext>
            </a:extLst>
          </p:cNvPr>
          <p:cNvSpPr/>
          <p:nvPr/>
        </p:nvSpPr>
        <p:spPr bwMode="auto">
          <a:xfrm>
            <a:off x="1808943" y="3668304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Hình Bầu dục 15">
            <a:extLst>
              <a:ext uri="{FF2B5EF4-FFF2-40B4-BE49-F238E27FC236}">
                <a16:creationId xmlns:a16="http://schemas.microsoft.com/office/drawing/2014/main" id="{F2C85DD1-8C95-4222-9BFD-40619D066166}"/>
              </a:ext>
            </a:extLst>
          </p:cNvPr>
          <p:cNvSpPr/>
          <p:nvPr/>
        </p:nvSpPr>
        <p:spPr bwMode="auto">
          <a:xfrm>
            <a:off x="2385007" y="4153714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A7138106-5DC1-4E89-9C3D-5A4875A14E23}"/>
              </a:ext>
            </a:extLst>
          </p:cNvPr>
          <p:cNvSpPr/>
          <p:nvPr/>
        </p:nvSpPr>
        <p:spPr bwMode="auto">
          <a:xfrm>
            <a:off x="2889063" y="4676416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9" name="Hình Bầu dục 18">
            <a:extLst>
              <a:ext uri="{FF2B5EF4-FFF2-40B4-BE49-F238E27FC236}">
                <a16:creationId xmlns:a16="http://schemas.microsoft.com/office/drawing/2014/main" id="{3634D43B-2F50-4D4A-97A9-F01A74E731BA}"/>
              </a:ext>
            </a:extLst>
          </p:cNvPr>
          <p:cNvSpPr/>
          <p:nvPr/>
        </p:nvSpPr>
        <p:spPr bwMode="auto">
          <a:xfrm>
            <a:off x="3393119" y="5180472"/>
            <a:ext cx="342524" cy="3457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1093536E-B3BC-4C69-A744-A57AF3810FD7}"/>
              </a:ext>
            </a:extLst>
          </p:cNvPr>
          <p:cNvSpPr/>
          <p:nvPr/>
        </p:nvSpPr>
        <p:spPr bwMode="auto">
          <a:xfrm>
            <a:off x="3897175" y="5684528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DEC7F4F5-6A94-47BE-A8B7-CEB7DA815C6F}"/>
              </a:ext>
            </a:extLst>
          </p:cNvPr>
          <p:cNvSpPr/>
          <p:nvPr/>
        </p:nvSpPr>
        <p:spPr bwMode="auto">
          <a:xfrm>
            <a:off x="4401231" y="6117904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cxnSp>
        <p:nvCxnSpPr>
          <p:cNvPr id="5" name="Đường kết nối Mũi tên Thẳng 4">
            <a:extLst>
              <a:ext uri="{FF2B5EF4-FFF2-40B4-BE49-F238E27FC236}">
                <a16:creationId xmlns:a16="http://schemas.microsoft.com/office/drawing/2014/main" id="{AD5AA37F-A793-41DA-9B34-884EFB6551F3}"/>
              </a:ext>
            </a:extLst>
          </p:cNvPr>
          <p:cNvCxnSpPr>
            <a:stCxn id="3" idx="5"/>
            <a:endCxn id="13" idx="1"/>
          </p:cNvCxnSpPr>
          <p:nvPr/>
        </p:nvCxnSpPr>
        <p:spPr>
          <a:xfrm>
            <a:off x="660654" y="2536800"/>
            <a:ext cx="295070" cy="135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Đường kết nối Mũi tên Thẳng 22">
            <a:extLst>
              <a:ext uri="{FF2B5EF4-FFF2-40B4-BE49-F238E27FC236}">
                <a16:creationId xmlns:a16="http://schemas.microsoft.com/office/drawing/2014/main" id="{9EB66A03-E3C8-4A04-9A4D-ECD858BB2BC2}"/>
              </a:ext>
            </a:extLst>
          </p:cNvPr>
          <p:cNvCxnSpPr>
            <a:stCxn id="13" idx="5"/>
            <a:endCxn id="14" idx="1"/>
          </p:cNvCxnSpPr>
          <p:nvPr/>
        </p:nvCxnSpPr>
        <p:spPr>
          <a:xfrm>
            <a:off x="1197926" y="2920419"/>
            <a:ext cx="229130" cy="295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Đường kết nối Mũi tên Thẳng 24">
            <a:extLst>
              <a:ext uri="{FF2B5EF4-FFF2-40B4-BE49-F238E27FC236}">
                <a16:creationId xmlns:a16="http://schemas.microsoft.com/office/drawing/2014/main" id="{99E42AA1-C85F-4805-AA52-13CDD85F0C2B}"/>
              </a:ext>
            </a:extLst>
          </p:cNvPr>
          <p:cNvCxnSpPr>
            <a:stCxn id="14" idx="5"/>
            <a:endCxn id="15" idx="1"/>
          </p:cNvCxnSpPr>
          <p:nvPr/>
        </p:nvCxnSpPr>
        <p:spPr>
          <a:xfrm>
            <a:off x="1669258" y="3463738"/>
            <a:ext cx="189846" cy="255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Đường kết nối Mũi tên Thẳng 26">
            <a:extLst>
              <a:ext uri="{FF2B5EF4-FFF2-40B4-BE49-F238E27FC236}">
                <a16:creationId xmlns:a16="http://schemas.microsoft.com/office/drawing/2014/main" id="{A3DB7599-E6F5-48F2-A24A-CAE8862F099C}"/>
              </a:ext>
            </a:extLst>
          </p:cNvPr>
          <p:cNvCxnSpPr>
            <a:stCxn id="15" idx="5"/>
            <a:endCxn id="16" idx="1"/>
          </p:cNvCxnSpPr>
          <p:nvPr/>
        </p:nvCxnSpPr>
        <p:spPr>
          <a:xfrm>
            <a:off x="2101306" y="3967794"/>
            <a:ext cx="333862" cy="237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Đường kết nối Mũi tên Thẳng 28">
            <a:extLst>
              <a:ext uri="{FF2B5EF4-FFF2-40B4-BE49-F238E27FC236}">
                <a16:creationId xmlns:a16="http://schemas.microsoft.com/office/drawing/2014/main" id="{43CF5A04-5ACE-4037-8B4B-A7BEE60377F1}"/>
              </a:ext>
            </a:extLst>
          </p:cNvPr>
          <p:cNvCxnSpPr>
            <a:stCxn id="16" idx="5"/>
            <a:endCxn id="17" idx="1"/>
          </p:cNvCxnSpPr>
          <p:nvPr/>
        </p:nvCxnSpPr>
        <p:spPr>
          <a:xfrm>
            <a:off x="2677370" y="4453204"/>
            <a:ext cx="261854" cy="274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Đường kết nối Mũi tên Thẳng 30">
            <a:extLst>
              <a:ext uri="{FF2B5EF4-FFF2-40B4-BE49-F238E27FC236}">
                <a16:creationId xmlns:a16="http://schemas.microsoft.com/office/drawing/2014/main" id="{05BCD0C7-C431-44FF-9A8A-5156D33267F6}"/>
              </a:ext>
            </a:extLst>
          </p:cNvPr>
          <p:cNvCxnSpPr>
            <a:stCxn id="17" idx="5"/>
            <a:endCxn id="19" idx="1"/>
          </p:cNvCxnSpPr>
          <p:nvPr/>
        </p:nvCxnSpPr>
        <p:spPr>
          <a:xfrm>
            <a:off x="3181426" y="4975906"/>
            <a:ext cx="261854" cy="255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Đường kết nối Mũi tên Thẳng 32">
            <a:extLst>
              <a:ext uri="{FF2B5EF4-FFF2-40B4-BE49-F238E27FC236}">
                <a16:creationId xmlns:a16="http://schemas.microsoft.com/office/drawing/2014/main" id="{1BDDA860-D730-4107-8641-3CD229F8EA0E}"/>
              </a:ext>
            </a:extLst>
          </p:cNvPr>
          <p:cNvCxnSpPr>
            <a:stCxn id="19" idx="5"/>
            <a:endCxn id="20" idx="1"/>
          </p:cNvCxnSpPr>
          <p:nvPr/>
        </p:nvCxnSpPr>
        <p:spPr>
          <a:xfrm>
            <a:off x="3685482" y="5475606"/>
            <a:ext cx="261854" cy="260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Đường kết nối Mũi tên Thẳng 34">
            <a:extLst>
              <a:ext uri="{FF2B5EF4-FFF2-40B4-BE49-F238E27FC236}">
                <a16:creationId xmlns:a16="http://schemas.microsoft.com/office/drawing/2014/main" id="{DD368475-2A31-498D-BADE-1967AE682ECE}"/>
              </a:ext>
            </a:extLst>
          </p:cNvPr>
          <p:cNvCxnSpPr>
            <a:stCxn id="20" idx="5"/>
            <a:endCxn id="21" idx="1"/>
          </p:cNvCxnSpPr>
          <p:nvPr/>
        </p:nvCxnSpPr>
        <p:spPr>
          <a:xfrm>
            <a:off x="4189538" y="5984018"/>
            <a:ext cx="261854" cy="185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Hình Bầu dục 35">
            <a:extLst>
              <a:ext uri="{FF2B5EF4-FFF2-40B4-BE49-F238E27FC236}">
                <a16:creationId xmlns:a16="http://schemas.microsoft.com/office/drawing/2014/main" id="{69F69FD6-2431-410D-A79C-545E6AC9375B}"/>
              </a:ext>
            </a:extLst>
          </p:cNvPr>
          <p:cNvSpPr/>
          <p:nvPr/>
        </p:nvSpPr>
        <p:spPr bwMode="auto">
          <a:xfrm>
            <a:off x="8191652" y="2634861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37" name="Hình Bầu dục 36">
            <a:extLst>
              <a:ext uri="{FF2B5EF4-FFF2-40B4-BE49-F238E27FC236}">
                <a16:creationId xmlns:a16="http://schemas.microsoft.com/office/drawing/2014/main" id="{3DE9E973-6329-4DF3-8E66-D11D67676697}"/>
              </a:ext>
            </a:extLst>
          </p:cNvPr>
          <p:cNvSpPr/>
          <p:nvPr/>
        </p:nvSpPr>
        <p:spPr bwMode="auto">
          <a:xfrm>
            <a:off x="7656991" y="2996777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8" name="Hình Bầu dục 37">
            <a:extLst>
              <a:ext uri="{FF2B5EF4-FFF2-40B4-BE49-F238E27FC236}">
                <a16:creationId xmlns:a16="http://schemas.microsoft.com/office/drawing/2014/main" id="{25E50817-83C8-4DDB-B05B-88EE5BF34D41}"/>
              </a:ext>
            </a:extLst>
          </p:cNvPr>
          <p:cNvSpPr/>
          <p:nvPr/>
        </p:nvSpPr>
        <p:spPr bwMode="auto">
          <a:xfrm>
            <a:off x="7181357" y="3437190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9" name="Hình Bầu dục 38">
            <a:extLst>
              <a:ext uri="{FF2B5EF4-FFF2-40B4-BE49-F238E27FC236}">
                <a16:creationId xmlns:a16="http://schemas.microsoft.com/office/drawing/2014/main" id="{D2E6881A-92FC-47C4-B4D0-1F20BFC93A58}"/>
              </a:ext>
            </a:extLst>
          </p:cNvPr>
          <p:cNvSpPr/>
          <p:nvPr/>
        </p:nvSpPr>
        <p:spPr bwMode="auto">
          <a:xfrm>
            <a:off x="6767535" y="3961442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40" name="Hình Bầu dục 39">
            <a:extLst>
              <a:ext uri="{FF2B5EF4-FFF2-40B4-BE49-F238E27FC236}">
                <a16:creationId xmlns:a16="http://schemas.microsoft.com/office/drawing/2014/main" id="{00966E01-8DCA-4317-B6E2-710EA520FA17}"/>
              </a:ext>
            </a:extLst>
          </p:cNvPr>
          <p:cNvSpPr/>
          <p:nvPr/>
        </p:nvSpPr>
        <p:spPr bwMode="auto">
          <a:xfrm>
            <a:off x="6284841" y="4504234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41" name="Hình Bầu dục 40">
            <a:extLst>
              <a:ext uri="{FF2B5EF4-FFF2-40B4-BE49-F238E27FC236}">
                <a16:creationId xmlns:a16="http://schemas.microsoft.com/office/drawing/2014/main" id="{8EE9B516-974B-47FA-9C1B-8CBD5C27D07A}"/>
              </a:ext>
            </a:extLst>
          </p:cNvPr>
          <p:cNvSpPr/>
          <p:nvPr/>
        </p:nvSpPr>
        <p:spPr bwMode="auto">
          <a:xfrm>
            <a:off x="5858908" y="5133611"/>
            <a:ext cx="342524" cy="3457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2" name="Hình Bầu dục 41">
            <a:extLst>
              <a:ext uri="{FF2B5EF4-FFF2-40B4-BE49-F238E27FC236}">
                <a16:creationId xmlns:a16="http://schemas.microsoft.com/office/drawing/2014/main" id="{FF158324-20EC-4417-9A01-0B50A146E1F9}"/>
              </a:ext>
            </a:extLst>
          </p:cNvPr>
          <p:cNvSpPr/>
          <p:nvPr/>
        </p:nvSpPr>
        <p:spPr bwMode="auto">
          <a:xfrm>
            <a:off x="5516384" y="5631456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46" name="Đường kết nối Mũi tên Thẳng 45">
            <a:extLst>
              <a:ext uri="{FF2B5EF4-FFF2-40B4-BE49-F238E27FC236}">
                <a16:creationId xmlns:a16="http://schemas.microsoft.com/office/drawing/2014/main" id="{8814F846-1F49-4B62-9B2E-C23069AD85DD}"/>
              </a:ext>
            </a:extLst>
          </p:cNvPr>
          <p:cNvCxnSpPr>
            <a:cxnSpLocks/>
            <a:stCxn id="38" idx="5"/>
            <a:endCxn id="39" idx="7"/>
          </p:cNvCxnSpPr>
          <p:nvPr/>
        </p:nvCxnSpPr>
        <p:spPr bwMode="auto">
          <a:xfrm flipH="1">
            <a:off x="7059898" y="3736680"/>
            <a:ext cx="413822" cy="276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Đường kết nối Mũi tên Thẳng 46">
            <a:extLst>
              <a:ext uri="{FF2B5EF4-FFF2-40B4-BE49-F238E27FC236}">
                <a16:creationId xmlns:a16="http://schemas.microsoft.com/office/drawing/2014/main" id="{E64A630F-EACF-407C-9C4B-DCE578123AD9}"/>
              </a:ext>
            </a:extLst>
          </p:cNvPr>
          <p:cNvCxnSpPr>
            <a:cxnSpLocks/>
            <a:stCxn id="39" idx="5"/>
            <a:endCxn id="40" idx="0"/>
          </p:cNvCxnSpPr>
          <p:nvPr/>
        </p:nvCxnSpPr>
        <p:spPr bwMode="auto">
          <a:xfrm flipH="1">
            <a:off x="6456103" y="4260932"/>
            <a:ext cx="603795" cy="243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Đường kết nối Mũi tên Thẳng 47">
            <a:extLst>
              <a:ext uri="{FF2B5EF4-FFF2-40B4-BE49-F238E27FC236}">
                <a16:creationId xmlns:a16="http://schemas.microsoft.com/office/drawing/2014/main" id="{B5DCF2D9-2C96-4BFC-9ED2-79C096D9E5E0}"/>
              </a:ext>
            </a:extLst>
          </p:cNvPr>
          <p:cNvCxnSpPr>
            <a:cxnSpLocks/>
            <a:stCxn id="40" idx="5"/>
            <a:endCxn id="41" idx="0"/>
          </p:cNvCxnSpPr>
          <p:nvPr/>
        </p:nvCxnSpPr>
        <p:spPr bwMode="auto">
          <a:xfrm flipH="1">
            <a:off x="6030170" y="4803724"/>
            <a:ext cx="547034" cy="329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Đường kết nối Mũi tên Thẳng 48">
            <a:extLst>
              <a:ext uri="{FF2B5EF4-FFF2-40B4-BE49-F238E27FC236}">
                <a16:creationId xmlns:a16="http://schemas.microsoft.com/office/drawing/2014/main" id="{0CEA9482-A8C6-4437-96C5-5418F45E2118}"/>
              </a:ext>
            </a:extLst>
          </p:cNvPr>
          <p:cNvCxnSpPr>
            <a:cxnSpLocks/>
            <a:stCxn id="41" idx="5"/>
            <a:endCxn id="42" idx="7"/>
          </p:cNvCxnSpPr>
          <p:nvPr/>
        </p:nvCxnSpPr>
        <p:spPr bwMode="auto">
          <a:xfrm flipH="1">
            <a:off x="5808747" y="5428745"/>
            <a:ext cx="342524" cy="254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Hình Bầu dục 67">
            <a:extLst>
              <a:ext uri="{FF2B5EF4-FFF2-40B4-BE49-F238E27FC236}">
                <a16:creationId xmlns:a16="http://schemas.microsoft.com/office/drawing/2014/main" id="{54AA9B4A-B194-4DBE-8F08-A035708FC7DE}"/>
              </a:ext>
            </a:extLst>
          </p:cNvPr>
          <p:cNvSpPr/>
          <p:nvPr/>
        </p:nvSpPr>
        <p:spPr bwMode="auto">
          <a:xfrm>
            <a:off x="5129100" y="6164641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4" name="Hình Bầu dục 73">
            <a:extLst>
              <a:ext uri="{FF2B5EF4-FFF2-40B4-BE49-F238E27FC236}">
                <a16:creationId xmlns:a16="http://schemas.microsoft.com/office/drawing/2014/main" id="{9F35A76B-D86D-4070-A288-4F50E1D95BE8}"/>
              </a:ext>
            </a:extLst>
          </p:cNvPr>
          <p:cNvSpPr/>
          <p:nvPr/>
        </p:nvSpPr>
        <p:spPr>
          <a:xfrm>
            <a:off x="368291" y="2232671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5" name="Hình Bầu dục 74">
            <a:extLst>
              <a:ext uri="{FF2B5EF4-FFF2-40B4-BE49-F238E27FC236}">
                <a16:creationId xmlns:a16="http://schemas.microsoft.com/office/drawing/2014/main" id="{A03A14DD-88BB-4A2B-BD1B-4A6F1AC22C2F}"/>
              </a:ext>
            </a:extLst>
          </p:cNvPr>
          <p:cNvSpPr/>
          <p:nvPr/>
        </p:nvSpPr>
        <p:spPr bwMode="auto">
          <a:xfrm>
            <a:off x="8595212" y="2232671"/>
            <a:ext cx="342524" cy="350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cxnSp>
        <p:nvCxnSpPr>
          <p:cNvPr id="77" name="Đường kết nối Mũi tên Thẳng 76">
            <a:extLst>
              <a:ext uri="{FF2B5EF4-FFF2-40B4-BE49-F238E27FC236}">
                <a16:creationId xmlns:a16="http://schemas.microsoft.com/office/drawing/2014/main" id="{773834FA-3B87-42F7-8F3E-AA16D7591616}"/>
              </a:ext>
            </a:extLst>
          </p:cNvPr>
          <p:cNvCxnSpPr>
            <a:stCxn id="75" idx="3"/>
          </p:cNvCxnSpPr>
          <p:nvPr/>
        </p:nvCxnSpPr>
        <p:spPr>
          <a:xfrm flipH="1">
            <a:off x="8451196" y="2532161"/>
            <a:ext cx="194177" cy="10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Đường kết nối Mũi tên Thẳng 78">
            <a:extLst>
              <a:ext uri="{FF2B5EF4-FFF2-40B4-BE49-F238E27FC236}">
                <a16:creationId xmlns:a16="http://schemas.microsoft.com/office/drawing/2014/main" id="{678F7B97-1E3C-4366-A4D4-BF0A9DD2C730}"/>
              </a:ext>
            </a:extLst>
          </p:cNvPr>
          <p:cNvCxnSpPr>
            <a:stCxn id="36" idx="2"/>
            <a:endCxn id="37" idx="7"/>
          </p:cNvCxnSpPr>
          <p:nvPr/>
        </p:nvCxnSpPr>
        <p:spPr>
          <a:xfrm flipH="1">
            <a:off x="7949354" y="2810298"/>
            <a:ext cx="242298" cy="237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Đường kết nối Mũi tên Thẳng 80">
            <a:extLst>
              <a:ext uri="{FF2B5EF4-FFF2-40B4-BE49-F238E27FC236}">
                <a16:creationId xmlns:a16="http://schemas.microsoft.com/office/drawing/2014/main" id="{E01729FA-193B-4E93-AA81-1142A4863363}"/>
              </a:ext>
            </a:extLst>
          </p:cNvPr>
          <p:cNvCxnSpPr>
            <a:stCxn id="37" idx="2"/>
            <a:endCxn id="38" idx="7"/>
          </p:cNvCxnSpPr>
          <p:nvPr/>
        </p:nvCxnSpPr>
        <p:spPr>
          <a:xfrm flipH="1">
            <a:off x="7473720" y="3172214"/>
            <a:ext cx="183271" cy="316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Đường kết nối Mũi tên Thẳng 82">
            <a:extLst>
              <a:ext uri="{FF2B5EF4-FFF2-40B4-BE49-F238E27FC236}">
                <a16:creationId xmlns:a16="http://schemas.microsoft.com/office/drawing/2014/main" id="{6A4B6FD5-3147-400B-AA18-C637809DDDF4}"/>
              </a:ext>
            </a:extLst>
          </p:cNvPr>
          <p:cNvCxnSpPr>
            <a:stCxn id="42" idx="3"/>
            <a:endCxn id="68" idx="7"/>
          </p:cNvCxnSpPr>
          <p:nvPr/>
        </p:nvCxnSpPr>
        <p:spPr>
          <a:xfrm flipH="1">
            <a:off x="5421463" y="5930946"/>
            <a:ext cx="145082" cy="285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Hình chữ nhật 84">
            <a:extLst>
              <a:ext uri="{FF2B5EF4-FFF2-40B4-BE49-F238E27FC236}">
                <a16:creationId xmlns:a16="http://schemas.microsoft.com/office/drawing/2014/main" id="{DAB30CD5-5ED7-4325-8E28-00BC3FC9C224}"/>
              </a:ext>
            </a:extLst>
          </p:cNvPr>
          <p:cNvSpPr/>
          <p:nvPr/>
        </p:nvSpPr>
        <p:spPr>
          <a:xfrm>
            <a:off x="124909" y="3284984"/>
            <a:ext cx="713963" cy="32305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28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79512" y="1170737"/>
            <a:ext cx="8352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thuần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tức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51174">
            <a:extLst>
              <a:ext uri="{FF2B5EF4-FFF2-40B4-BE49-F238E27FC236}">
                <a16:creationId xmlns:a16="http://schemas.microsoft.com/office/drawing/2014/main" id="{5DD31A43-A712-4257-A363-ECFC56C823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8787" y="2564904"/>
            <a:ext cx="8226425" cy="330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351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003505" cy="508000"/>
            <a:chOff x="789624" y="1191463"/>
            <a:chExt cx="233995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13898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Giới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Thiệu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1542B68-4D73-45B8-B9C6-D77B48CA9BAA}"/>
              </a:ext>
            </a:extLst>
          </p:cNvPr>
          <p:cNvSpPr txBox="1"/>
          <p:nvPr/>
        </p:nvSpPr>
        <p:spPr>
          <a:xfrm>
            <a:off x="539553" y="1412776"/>
            <a:ext cx="8568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Cây AVL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gọi</a:t>
            </a:r>
            <a:r>
              <a:rPr lang="vi-VN" dirty="0"/>
              <a:t> theo tên </a:t>
            </a:r>
            <a:r>
              <a:rPr lang="vi-VN" dirty="0" err="1"/>
              <a:t>của</a:t>
            </a:r>
            <a:r>
              <a:rPr lang="vi-VN" dirty="0"/>
              <a:t> hai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đề</a:t>
            </a:r>
            <a:r>
              <a:rPr lang="vi-VN" dirty="0"/>
              <a:t> </a:t>
            </a:r>
            <a:r>
              <a:rPr lang="vi-VN" dirty="0" err="1"/>
              <a:t>xuất</a:t>
            </a:r>
            <a:r>
              <a:rPr lang="vi-VN" dirty="0"/>
              <a:t> </a:t>
            </a:r>
            <a:r>
              <a:rPr lang="vi-VN" dirty="0" err="1"/>
              <a:t>chúng</a:t>
            </a:r>
            <a:r>
              <a:rPr lang="vi-VN" dirty="0"/>
              <a:t>, </a:t>
            </a:r>
            <a:r>
              <a:rPr lang="vi-VN" dirty="0">
                <a:hlinkClick r:id="rId2" tooltip="Georgii Adelson-Velsky (trang chưa được viết)"/>
              </a:rPr>
              <a:t>G.M. </a:t>
            </a:r>
            <a:r>
              <a:rPr lang="vi-VN" dirty="0" err="1">
                <a:hlinkClick r:id="rId2" tooltip="Georgii Adelson-Velsky (trang chưa được viết)"/>
              </a:rPr>
              <a:t>Adelson-Velsky</a:t>
            </a:r>
            <a:r>
              <a:rPr lang="vi-VN" dirty="0"/>
              <a:t> </a:t>
            </a:r>
            <a:r>
              <a:rPr lang="vi-VN" dirty="0" err="1"/>
              <a:t>và</a:t>
            </a:r>
            <a:r>
              <a:rPr lang="vi-VN" dirty="0"/>
              <a:t> </a:t>
            </a:r>
            <a:r>
              <a:rPr lang="vi-VN" dirty="0">
                <a:hlinkClick r:id="rId3" tooltip="Yevgeniy Landis (trang chưa được viết)"/>
              </a:rPr>
              <a:t>E.M. </a:t>
            </a:r>
            <a:r>
              <a:rPr lang="vi-VN" dirty="0" err="1">
                <a:hlinkClick r:id="rId3" tooltip="Yevgeniy Landis (trang chưa được viết)"/>
              </a:rPr>
              <a:t>Landis</a:t>
            </a:r>
            <a:r>
              <a:rPr lang="vi-VN" dirty="0"/>
              <a:t>, </a:t>
            </a:r>
            <a:r>
              <a:rPr lang="vi-VN" dirty="0" err="1"/>
              <a:t>được</a:t>
            </a:r>
            <a:r>
              <a:rPr lang="vi-VN" dirty="0"/>
              <a:t> công </a:t>
            </a:r>
            <a:r>
              <a:rPr lang="vi-VN" dirty="0" err="1"/>
              <a:t>bố</a:t>
            </a:r>
            <a:r>
              <a:rPr lang="vi-VN" dirty="0"/>
              <a:t> trong </a:t>
            </a:r>
            <a:r>
              <a:rPr lang="vi-VN" dirty="0" err="1"/>
              <a:t>bài</a:t>
            </a:r>
            <a:r>
              <a:rPr lang="vi-VN" dirty="0"/>
              <a:t> </a:t>
            </a:r>
            <a:r>
              <a:rPr lang="vi-VN" dirty="0" err="1"/>
              <a:t>báo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họ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năm </a:t>
            </a:r>
            <a:r>
              <a:rPr lang="vi-VN" dirty="0">
                <a:hlinkClick r:id="rId4" tooltip="1962"/>
              </a:rPr>
              <a:t>1962</a:t>
            </a:r>
            <a:r>
              <a:rPr lang="vi-VN" dirty="0"/>
              <a:t>: "An </a:t>
            </a:r>
            <a:r>
              <a:rPr lang="vi-VN" dirty="0" err="1"/>
              <a:t>algorithm</a:t>
            </a:r>
            <a:r>
              <a:rPr lang="vi-VN" dirty="0"/>
              <a:t> </a:t>
            </a:r>
            <a:r>
              <a:rPr lang="vi-VN" dirty="0" err="1"/>
              <a:t>for</a:t>
            </a:r>
            <a:r>
              <a:rPr lang="vi-VN" dirty="0"/>
              <a:t> the </a:t>
            </a:r>
            <a:r>
              <a:rPr lang="vi-VN" dirty="0" err="1"/>
              <a:t>organization</a:t>
            </a:r>
            <a:r>
              <a:rPr lang="vi-VN" dirty="0"/>
              <a:t> </a:t>
            </a:r>
            <a:r>
              <a:rPr lang="vi-VN" dirty="0" err="1"/>
              <a:t>of</a:t>
            </a:r>
            <a:r>
              <a:rPr lang="vi-VN" dirty="0"/>
              <a:t> </a:t>
            </a:r>
            <a:r>
              <a:rPr lang="vi-VN" dirty="0" err="1"/>
              <a:t>information</a:t>
            </a:r>
            <a:r>
              <a:rPr lang="vi-VN" dirty="0"/>
              <a:t>." (</a:t>
            </a:r>
            <a:r>
              <a:rPr lang="vi-VN" i="1" dirty="0" err="1"/>
              <a:t>Một</a:t>
            </a:r>
            <a:r>
              <a:rPr lang="vi-VN" i="1" dirty="0"/>
              <a:t> </a:t>
            </a:r>
            <a:r>
              <a:rPr lang="vi-VN" i="1" dirty="0" err="1"/>
              <a:t>thuật</a:t>
            </a:r>
            <a:r>
              <a:rPr lang="vi-VN" i="1" dirty="0"/>
              <a:t> </a:t>
            </a:r>
            <a:r>
              <a:rPr lang="vi-VN" i="1" dirty="0" err="1"/>
              <a:t>toán</a:t>
            </a:r>
            <a:r>
              <a:rPr lang="vi-VN" i="1" dirty="0"/>
              <a:t> </a:t>
            </a:r>
            <a:r>
              <a:rPr lang="vi-VN" i="1" dirty="0" err="1"/>
              <a:t>về</a:t>
            </a:r>
            <a:r>
              <a:rPr lang="vi-VN" i="1" dirty="0"/>
              <a:t> </a:t>
            </a:r>
            <a:r>
              <a:rPr lang="vi-VN" i="1" dirty="0" err="1"/>
              <a:t>tổ</a:t>
            </a:r>
            <a:r>
              <a:rPr lang="vi-VN" i="1" dirty="0"/>
              <a:t> </a:t>
            </a:r>
            <a:r>
              <a:rPr lang="vi-VN" i="1" dirty="0" err="1"/>
              <a:t>chức</a:t>
            </a:r>
            <a:r>
              <a:rPr lang="vi-VN" i="1" dirty="0"/>
              <a:t> thông tin</a:t>
            </a:r>
            <a:r>
              <a:rPr lang="vi-VN" dirty="0"/>
              <a:t>)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:</a:t>
            </a:r>
          </a:p>
          <a:p>
            <a:r>
              <a:rPr lang="en-US" dirty="0"/>
              <a:t>BT (Binary Tree):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endParaRPr lang="en-US" dirty="0"/>
          </a:p>
          <a:p>
            <a:r>
              <a:rPr lang="en-US" dirty="0"/>
              <a:t>BST (Binary Search Tree):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endParaRPr lang="en-US" dirty="0"/>
          </a:p>
          <a:p>
            <a:r>
              <a:rPr lang="en-US" dirty="0"/>
              <a:t>AVL: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9384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003504" cy="508000"/>
            <a:chOff x="789624" y="1191463"/>
            <a:chExt cx="241442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21345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Định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Nghĩa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1542B68-4D73-45B8-B9C6-D77B48CA9BAA}"/>
              </a:ext>
            </a:extLst>
          </p:cNvPr>
          <p:cNvSpPr txBox="1"/>
          <p:nvPr/>
        </p:nvSpPr>
        <p:spPr>
          <a:xfrm>
            <a:off x="561817" y="1170737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 Cây cân </a:t>
            </a:r>
            <a:r>
              <a:rPr lang="vi-VN" dirty="0" err="1"/>
              <a:t>bằng</a:t>
            </a:r>
            <a:r>
              <a:rPr lang="vi-VN" dirty="0"/>
              <a:t> AVL </a:t>
            </a:r>
            <a:r>
              <a:rPr lang="vi-VN" b="1" dirty="0" err="1">
                <a:solidFill>
                  <a:srgbClr val="FF0000"/>
                </a:solidFill>
              </a:rPr>
              <a:t>là</a:t>
            </a:r>
            <a:r>
              <a:rPr lang="vi-VN" b="1" dirty="0">
                <a:solidFill>
                  <a:srgbClr val="FF0000"/>
                </a:solidFill>
              </a:rPr>
              <a:t> cây </a:t>
            </a:r>
            <a:r>
              <a:rPr lang="vi-VN" b="1" dirty="0" err="1">
                <a:solidFill>
                  <a:srgbClr val="FF0000"/>
                </a:solidFill>
              </a:rPr>
              <a:t>nhị</a:t>
            </a:r>
            <a:r>
              <a:rPr lang="vi-VN" b="1" dirty="0">
                <a:solidFill>
                  <a:srgbClr val="FF0000"/>
                </a:solidFill>
              </a:rPr>
              <a:t> phân </a:t>
            </a:r>
            <a:r>
              <a:rPr lang="vi-VN" b="1" dirty="0" err="1">
                <a:solidFill>
                  <a:srgbClr val="FF0000"/>
                </a:solidFill>
              </a:rPr>
              <a:t>tìm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kiếm</a:t>
            </a:r>
            <a:r>
              <a:rPr lang="vi-VN" dirty="0"/>
              <a:t> </a:t>
            </a:r>
            <a:r>
              <a:rPr lang="vi-VN" dirty="0" err="1"/>
              <a:t>mà</a:t>
            </a:r>
            <a:r>
              <a:rPr lang="vi-VN" dirty="0"/>
              <a:t> </a:t>
            </a:r>
            <a:r>
              <a:rPr lang="vi-VN" b="1" dirty="0" err="1">
                <a:solidFill>
                  <a:srgbClr val="FF0000"/>
                </a:solidFill>
              </a:rPr>
              <a:t>tại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mỗi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đỉnh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của</a:t>
            </a:r>
            <a:r>
              <a:rPr lang="vi-VN" b="1" dirty="0">
                <a:solidFill>
                  <a:srgbClr val="FF0000"/>
                </a:solidFill>
              </a:rPr>
              <a:t> cây, </a:t>
            </a:r>
            <a:r>
              <a:rPr lang="vi-VN" b="1" dirty="0" err="1">
                <a:solidFill>
                  <a:srgbClr val="FF0000"/>
                </a:solidFill>
              </a:rPr>
              <a:t>độ</a:t>
            </a:r>
            <a:r>
              <a:rPr lang="vi-VN" b="1" dirty="0">
                <a:solidFill>
                  <a:srgbClr val="FF0000"/>
                </a:solidFill>
              </a:rPr>
              <a:t> cao </a:t>
            </a:r>
            <a:r>
              <a:rPr lang="vi-VN" b="1" dirty="0" err="1">
                <a:solidFill>
                  <a:srgbClr val="FF0000"/>
                </a:solidFill>
              </a:rPr>
              <a:t>của</a:t>
            </a:r>
            <a:r>
              <a:rPr lang="vi-VN" b="1" dirty="0">
                <a:solidFill>
                  <a:srgbClr val="FF0000"/>
                </a:solidFill>
              </a:rPr>
              <a:t> cây con </a:t>
            </a:r>
            <a:r>
              <a:rPr lang="vi-VN" b="1" dirty="0" err="1">
                <a:solidFill>
                  <a:srgbClr val="FF0000"/>
                </a:solidFill>
              </a:rPr>
              <a:t>trái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và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độ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cao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của</a:t>
            </a:r>
            <a:r>
              <a:rPr lang="vi-VN" b="1" dirty="0">
                <a:solidFill>
                  <a:srgbClr val="FF0000"/>
                </a:solidFill>
              </a:rPr>
              <a:t> cây con </a:t>
            </a:r>
            <a:r>
              <a:rPr lang="vi-VN" b="1" dirty="0" err="1">
                <a:solidFill>
                  <a:srgbClr val="FF0000"/>
                </a:solidFill>
              </a:rPr>
              <a:t>phải</a:t>
            </a:r>
            <a:r>
              <a:rPr lang="vi-VN" b="1" dirty="0">
                <a:solidFill>
                  <a:srgbClr val="FF0000"/>
                </a:solidFill>
              </a:rPr>
              <a:t> không chênh </a:t>
            </a:r>
            <a:r>
              <a:rPr lang="vi-VN" b="1" dirty="0" err="1">
                <a:solidFill>
                  <a:srgbClr val="FF0000"/>
                </a:solidFill>
              </a:rPr>
              <a:t>lệch</a:t>
            </a:r>
            <a:r>
              <a:rPr lang="vi-VN" b="1" dirty="0">
                <a:solidFill>
                  <a:srgbClr val="FF0000"/>
                </a:solidFill>
              </a:rPr>
              <a:t> </a:t>
            </a:r>
            <a:r>
              <a:rPr lang="vi-VN" b="1" dirty="0" err="1">
                <a:solidFill>
                  <a:srgbClr val="FF0000"/>
                </a:solidFill>
              </a:rPr>
              <a:t>quá</a:t>
            </a:r>
            <a:r>
              <a:rPr lang="vi-VN" b="1" dirty="0">
                <a:solidFill>
                  <a:srgbClr val="FF0000"/>
                </a:solidFill>
              </a:rPr>
              <a:t> 1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h</a:t>
            </a:r>
            <a:r>
              <a:rPr lang="vi-VN" dirty="0"/>
              <a:t>ơ</a:t>
            </a:r>
            <a:r>
              <a:rPr lang="en-US" dirty="0"/>
              <a:t>n </a:t>
            </a:r>
            <a:r>
              <a:rPr lang="en-US" dirty="0" err="1"/>
              <a:t>kém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1)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BBC7AB8B-8C0F-4FA5-99B6-9427BE73F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004" y="2094067"/>
            <a:ext cx="5834578" cy="3150775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82C0629D-4240-48A3-844C-3C3270466C1D}"/>
              </a:ext>
            </a:extLst>
          </p:cNvPr>
          <p:cNvSpPr txBox="1"/>
          <p:nvPr/>
        </p:nvSpPr>
        <p:spPr>
          <a:xfrm>
            <a:off x="561817" y="5373216"/>
            <a:ext cx="3860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thỏa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AVL?</a:t>
            </a:r>
          </a:p>
        </p:txBody>
      </p:sp>
    </p:spTree>
    <p:extLst>
      <p:ext uri="{BB962C8B-B14F-4D97-AF65-F5344CB8AC3E}">
        <p14:creationId xmlns:p14="http://schemas.microsoft.com/office/powerpoint/2010/main" val="33440872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  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Có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gì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tốt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h</a:t>
              </a:r>
              <a:r>
                <a:rPr lang="vi-VN" b="1" dirty="0">
                  <a:solidFill>
                    <a:srgbClr val="002060"/>
                  </a:solidFill>
                  <a:latin typeface="Cambria"/>
                </a:rPr>
                <a:t>ơ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n so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với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BST?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D3D44455-36D4-4C92-A65F-BEF4627F7349}"/>
              </a:ext>
            </a:extLst>
          </p:cNvPr>
          <p:cNvSpPr/>
          <p:nvPr/>
        </p:nvSpPr>
        <p:spPr>
          <a:xfrm>
            <a:off x="3117470" y="1980104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Hình Bầu dục 11">
            <a:extLst>
              <a:ext uri="{FF2B5EF4-FFF2-40B4-BE49-F238E27FC236}">
                <a16:creationId xmlns:a16="http://schemas.microsoft.com/office/drawing/2014/main" id="{C6C07711-09FE-41E6-83A0-00296BA9A695}"/>
              </a:ext>
            </a:extLst>
          </p:cNvPr>
          <p:cNvSpPr/>
          <p:nvPr/>
        </p:nvSpPr>
        <p:spPr bwMode="auto">
          <a:xfrm>
            <a:off x="2499783" y="2497795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Hình Bầu dục 12">
            <a:extLst>
              <a:ext uri="{FF2B5EF4-FFF2-40B4-BE49-F238E27FC236}">
                <a16:creationId xmlns:a16="http://schemas.microsoft.com/office/drawing/2014/main" id="{97EB973A-EA3D-4CE5-B17B-0574D98E6478}"/>
              </a:ext>
            </a:extLst>
          </p:cNvPr>
          <p:cNvSpPr/>
          <p:nvPr/>
        </p:nvSpPr>
        <p:spPr bwMode="auto">
          <a:xfrm>
            <a:off x="3779912" y="1412776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5" name="Đường nối Thẳng 14">
            <a:extLst>
              <a:ext uri="{FF2B5EF4-FFF2-40B4-BE49-F238E27FC236}">
                <a16:creationId xmlns:a16="http://schemas.microsoft.com/office/drawing/2014/main" id="{50A69602-15C7-4ABC-AFDE-6C8FFD5FF39B}"/>
              </a:ext>
            </a:extLst>
          </p:cNvPr>
          <p:cNvCxnSpPr>
            <a:stCxn id="5" idx="3"/>
            <a:endCxn id="12" idx="7"/>
          </p:cNvCxnSpPr>
          <p:nvPr/>
        </p:nvCxnSpPr>
        <p:spPr>
          <a:xfrm flipH="1">
            <a:off x="2868559" y="2348880"/>
            <a:ext cx="312183" cy="212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Đường nối Thẳng 16">
            <a:extLst>
              <a:ext uri="{FF2B5EF4-FFF2-40B4-BE49-F238E27FC236}">
                <a16:creationId xmlns:a16="http://schemas.microsoft.com/office/drawing/2014/main" id="{E25BF566-86F5-4EE6-93E3-7D45B4A1C81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3473348" y="1628800"/>
            <a:ext cx="306564" cy="4023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ình Bầu dục 17">
            <a:extLst>
              <a:ext uri="{FF2B5EF4-FFF2-40B4-BE49-F238E27FC236}">
                <a16:creationId xmlns:a16="http://schemas.microsoft.com/office/drawing/2014/main" id="{36511052-154D-4D36-97FB-1B47A37363F3}"/>
              </a:ext>
            </a:extLst>
          </p:cNvPr>
          <p:cNvSpPr/>
          <p:nvPr/>
        </p:nvSpPr>
        <p:spPr bwMode="auto">
          <a:xfrm>
            <a:off x="4116598" y="2526021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9" name="Đường nối Thẳng 18">
            <a:extLst>
              <a:ext uri="{FF2B5EF4-FFF2-40B4-BE49-F238E27FC236}">
                <a16:creationId xmlns:a16="http://schemas.microsoft.com/office/drawing/2014/main" id="{6915EE1A-BD9D-4A04-94BB-410F7FC49679}"/>
              </a:ext>
            </a:extLst>
          </p:cNvPr>
          <p:cNvCxnSpPr>
            <a:cxnSpLocks/>
            <a:stCxn id="13" idx="6"/>
          </p:cNvCxnSpPr>
          <p:nvPr/>
        </p:nvCxnSpPr>
        <p:spPr bwMode="auto">
          <a:xfrm>
            <a:off x="4211960" y="1628800"/>
            <a:ext cx="375649" cy="4023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0BA46D51-2199-428E-AFC5-A04378C2F890}"/>
              </a:ext>
            </a:extLst>
          </p:cNvPr>
          <p:cNvSpPr/>
          <p:nvPr/>
        </p:nvSpPr>
        <p:spPr bwMode="auto">
          <a:xfrm>
            <a:off x="3541842" y="2526021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1" name="Đường nối Thẳng 20">
            <a:extLst>
              <a:ext uri="{FF2B5EF4-FFF2-40B4-BE49-F238E27FC236}">
                <a16:creationId xmlns:a16="http://schemas.microsoft.com/office/drawing/2014/main" id="{22859611-D06E-4920-B48F-133E60879EF6}"/>
              </a:ext>
            </a:extLst>
          </p:cNvPr>
          <p:cNvCxnSpPr>
            <a:cxnSpLocks/>
          </p:cNvCxnSpPr>
          <p:nvPr/>
        </p:nvCxnSpPr>
        <p:spPr bwMode="auto">
          <a:xfrm>
            <a:off x="3487306" y="2346485"/>
            <a:ext cx="281810" cy="302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832F862-E585-49B3-8808-429D7BB49F0E}"/>
              </a:ext>
            </a:extLst>
          </p:cNvPr>
          <p:cNvSpPr/>
          <p:nvPr/>
        </p:nvSpPr>
        <p:spPr bwMode="auto">
          <a:xfrm>
            <a:off x="4524516" y="1980104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23" name="Đường nối Thẳng 22">
            <a:extLst>
              <a:ext uri="{FF2B5EF4-FFF2-40B4-BE49-F238E27FC236}">
                <a16:creationId xmlns:a16="http://schemas.microsoft.com/office/drawing/2014/main" id="{A16E691B-DAFA-44AF-9D3F-437BC3B651E5}"/>
              </a:ext>
            </a:extLst>
          </p:cNvPr>
          <p:cNvCxnSpPr>
            <a:cxnSpLocks/>
            <a:stCxn id="22" idx="2"/>
          </p:cNvCxnSpPr>
          <p:nvPr/>
        </p:nvCxnSpPr>
        <p:spPr bwMode="auto">
          <a:xfrm flipH="1">
            <a:off x="4324591" y="2196128"/>
            <a:ext cx="199925" cy="32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Hình Bầu dục 38">
            <a:extLst>
              <a:ext uri="{FF2B5EF4-FFF2-40B4-BE49-F238E27FC236}">
                <a16:creationId xmlns:a16="http://schemas.microsoft.com/office/drawing/2014/main" id="{8D4C918C-9C52-40D5-9ED5-A766C69DC09E}"/>
              </a:ext>
            </a:extLst>
          </p:cNvPr>
          <p:cNvSpPr/>
          <p:nvPr/>
        </p:nvSpPr>
        <p:spPr bwMode="auto">
          <a:xfrm>
            <a:off x="4845536" y="3190423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40" name="Đường nối Thẳng 39">
            <a:extLst>
              <a:ext uri="{FF2B5EF4-FFF2-40B4-BE49-F238E27FC236}">
                <a16:creationId xmlns:a16="http://schemas.microsoft.com/office/drawing/2014/main" id="{82D9ACAB-05AB-4753-9E84-E0007425A85C}"/>
              </a:ext>
            </a:extLst>
          </p:cNvPr>
          <p:cNvCxnSpPr>
            <a:cxnSpLocks/>
            <a:stCxn id="22" idx="6"/>
          </p:cNvCxnSpPr>
          <p:nvPr/>
        </p:nvCxnSpPr>
        <p:spPr bwMode="auto">
          <a:xfrm>
            <a:off x="4956564" y="2196128"/>
            <a:ext cx="335826" cy="351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Hình Bầu dục 42">
            <a:extLst>
              <a:ext uri="{FF2B5EF4-FFF2-40B4-BE49-F238E27FC236}">
                <a16:creationId xmlns:a16="http://schemas.microsoft.com/office/drawing/2014/main" id="{3F7CEBB5-10CC-4E94-B9C8-1BB1E0F932B5}"/>
              </a:ext>
            </a:extLst>
          </p:cNvPr>
          <p:cNvSpPr/>
          <p:nvPr/>
        </p:nvSpPr>
        <p:spPr bwMode="auto">
          <a:xfrm>
            <a:off x="5221775" y="2497795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44" name="Đường nối Thẳng 43">
            <a:extLst>
              <a:ext uri="{FF2B5EF4-FFF2-40B4-BE49-F238E27FC236}">
                <a16:creationId xmlns:a16="http://schemas.microsoft.com/office/drawing/2014/main" id="{D2BC7373-7628-4437-8527-B2A43AFD35C1}"/>
              </a:ext>
            </a:extLst>
          </p:cNvPr>
          <p:cNvCxnSpPr>
            <a:cxnSpLocks/>
            <a:stCxn id="43" idx="3"/>
            <a:endCxn id="39" idx="0"/>
          </p:cNvCxnSpPr>
          <p:nvPr/>
        </p:nvCxnSpPr>
        <p:spPr bwMode="auto">
          <a:xfrm flipH="1">
            <a:off x="5061560" y="2866571"/>
            <a:ext cx="223487" cy="323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Hình Bầu dục 44">
            <a:extLst>
              <a:ext uri="{FF2B5EF4-FFF2-40B4-BE49-F238E27FC236}">
                <a16:creationId xmlns:a16="http://schemas.microsoft.com/office/drawing/2014/main" id="{6727B1FC-1F7C-4D18-83E9-3FBF65D6ED4C}"/>
              </a:ext>
            </a:extLst>
          </p:cNvPr>
          <p:cNvSpPr/>
          <p:nvPr/>
        </p:nvSpPr>
        <p:spPr bwMode="auto">
          <a:xfrm>
            <a:off x="5862510" y="3190423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cxnSp>
        <p:nvCxnSpPr>
          <p:cNvPr id="46" name="Đường nối Thẳng 45">
            <a:extLst>
              <a:ext uri="{FF2B5EF4-FFF2-40B4-BE49-F238E27FC236}">
                <a16:creationId xmlns:a16="http://schemas.microsoft.com/office/drawing/2014/main" id="{BAD05E49-10D8-4F75-AE58-9E297BDA9777}"/>
              </a:ext>
            </a:extLst>
          </p:cNvPr>
          <p:cNvCxnSpPr>
            <a:cxnSpLocks/>
            <a:endCxn id="45" idx="1"/>
          </p:cNvCxnSpPr>
          <p:nvPr/>
        </p:nvCxnSpPr>
        <p:spPr bwMode="auto">
          <a:xfrm>
            <a:off x="5598014" y="2811076"/>
            <a:ext cx="327768" cy="442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Hộp Văn bản 59">
            <a:extLst>
              <a:ext uri="{FF2B5EF4-FFF2-40B4-BE49-F238E27FC236}">
                <a16:creationId xmlns:a16="http://schemas.microsoft.com/office/drawing/2014/main" id="{EBE0D506-01A2-4284-BAE2-F773C41AC6FB}"/>
              </a:ext>
            </a:extLst>
          </p:cNvPr>
          <p:cNvSpPr txBox="1"/>
          <p:nvPr/>
        </p:nvSpPr>
        <p:spPr bwMode="auto">
          <a:xfrm>
            <a:off x="756536" y="3759756"/>
            <a:ext cx="84401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Vậy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AVL </a:t>
            </a:r>
            <a:r>
              <a:rPr lang="en-US" b="1" dirty="0" err="1">
                <a:solidFill>
                  <a:srgbClr val="FF0000"/>
                </a:solidFill>
              </a:rPr>
              <a:t>giúp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ích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gì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tốt</a:t>
            </a:r>
            <a:r>
              <a:rPr lang="en-US" b="1" dirty="0">
                <a:solidFill>
                  <a:srgbClr val="FF0000"/>
                </a:solidFill>
              </a:rPr>
              <a:t> h</a:t>
            </a:r>
            <a:r>
              <a:rPr lang="vi-VN" b="1" dirty="0">
                <a:solidFill>
                  <a:srgbClr val="FF0000"/>
                </a:solidFill>
              </a:rPr>
              <a:t>ơ</a:t>
            </a:r>
            <a:r>
              <a:rPr lang="en-US" b="1" dirty="0">
                <a:solidFill>
                  <a:srgbClr val="FF0000"/>
                </a:solidFill>
              </a:rPr>
              <a:t>n so </a:t>
            </a:r>
            <a:r>
              <a:rPr lang="en-US" b="1" dirty="0" err="1">
                <a:solidFill>
                  <a:srgbClr val="FF0000"/>
                </a:solidFill>
              </a:rPr>
              <a:t>với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phân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tìm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kiếm</a:t>
            </a:r>
            <a:r>
              <a:rPr lang="en-US" b="1" dirty="0">
                <a:solidFill>
                  <a:srgbClr val="FF0000"/>
                </a:solidFill>
              </a:rPr>
              <a:t> (BST)?</a:t>
            </a:r>
          </a:p>
          <a:p>
            <a:endParaRPr lang="en-US" dirty="0"/>
          </a:p>
          <a:p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AVL ở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chiếu</a:t>
            </a:r>
            <a:r>
              <a:rPr lang="en-US" dirty="0"/>
              <a:t>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endParaRPr lang="en-US" dirty="0"/>
          </a:p>
          <a:p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AVL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? =&gt;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BST </a:t>
            </a:r>
            <a:r>
              <a:rPr lang="en-US" b="1" dirty="0" err="1"/>
              <a:t>mỗi</a:t>
            </a:r>
            <a:r>
              <a:rPr lang="en-US" b="1" dirty="0"/>
              <a:t> </a:t>
            </a:r>
            <a:r>
              <a:rPr lang="en-US" b="1" dirty="0" err="1"/>
              <a:t>lần</a:t>
            </a:r>
            <a:r>
              <a:rPr lang="en-US" b="1" dirty="0"/>
              <a:t> </a:t>
            </a:r>
            <a:r>
              <a:rPr lang="en-US" b="1" dirty="0" err="1"/>
              <a:t>xảy</a:t>
            </a:r>
            <a:endParaRPr lang="en-US" b="1" dirty="0"/>
          </a:p>
          <a:p>
            <a:r>
              <a:rPr lang="en-US" b="1" dirty="0"/>
              <a:t>ra </a:t>
            </a:r>
            <a:r>
              <a:rPr lang="en-US" b="1" dirty="0" err="1"/>
              <a:t>tình</a:t>
            </a:r>
            <a:r>
              <a:rPr lang="en-US" b="1" dirty="0"/>
              <a:t> </a:t>
            </a:r>
            <a:r>
              <a:rPr lang="en-US" b="1" dirty="0" err="1"/>
              <a:t>trạng</a:t>
            </a:r>
            <a:r>
              <a:rPr lang="en-US" b="1" dirty="0"/>
              <a:t> </a:t>
            </a:r>
            <a:r>
              <a:rPr lang="en-US" b="1" dirty="0" err="1"/>
              <a:t>mất</a:t>
            </a:r>
            <a:r>
              <a:rPr lang="en-US" b="1" dirty="0"/>
              <a:t> </a:t>
            </a:r>
            <a:r>
              <a:rPr lang="en-US" b="1" dirty="0" err="1"/>
              <a:t>cân</a:t>
            </a:r>
            <a:r>
              <a:rPr lang="en-US" b="1" dirty="0"/>
              <a:t> </a:t>
            </a:r>
            <a:r>
              <a:rPr lang="en-US" b="1" dirty="0" err="1"/>
              <a:t>bằng</a:t>
            </a:r>
            <a:r>
              <a:rPr lang="en-US" b="1" dirty="0"/>
              <a:t> </a:t>
            </a:r>
            <a:r>
              <a:rPr lang="en-US" b="1" dirty="0" err="1"/>
              <a:t>tại</a:t>
            </a:r>
            <a:r>
              <a:rPr lang="en-US" b="1" dirty="0"/>
              <a:t> 1 Node</a:t>
            </a:r>
            <a:r>
              <a:rPr lang="en-US" dirty="0"/>
              <a:t> (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chênh</a:t>
            </a:r>
            <a:r>
              <a:rPr lang="en-US" dirty="0"/>
              <a:t> </a:t>
            </a:r>
            <a:r>
              <a:rPr lang="en-US" dirty="0" err="1"/>
              <a:t>lệch</a:t>
            </a:r>
            <a:endParaRPr lang="en-US" dirty="0"/>
          </a:p>
          <a:p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1) =&gt;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lại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92370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Tr</a:t>
              </a:r>
              <a:r>
                <a:rPr lang="vi-VN" b="1" dirty="0">
                  <a:solidFill>
                    <a:srgbClr val="002060"/>
                  </a:solidFill>
                  <a:latin typeface="Cambria"/>
                </a:rPr>
                <a:t>ư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ờng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Hợp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0" name="Hộp Văn bản 59">
            <a:extLst>
              <a:ext uri="{FF2B5EF4-FFF2-40B4-BE49-F238E27FC236}">
                <a16:creationId xmlns:a16="http://schemas.microsoft.com/office/drawing/2014/main" id="{EBE0D506-01A2-4284-BAE2-F773C41AC6FB}"/>
              </a:ext>
            </a:extLst>
          </p:cNvPr>
          <p:cNvSpPr txBox="1"/>
          <p:nvPr/>
        </p:nvSpPr>
        <p:spPr bwMode="auto">
          <a:xfrm>
            <a:off x="1403648" y="1484784"/>
            <a:ext cx="59009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4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1 Node</a:t>
            </a:r>
          </a:p>
          <a:p>
            <a:endParaRPr lang="en-US" dirty="0"/>
          </a:p>
          <a:p>
            <a:r>
              <a:rPr lang="en-US" dirty="0"/>
              <a:t>1/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(Left – Left)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(L - L)</a:t>
            </a:r>
          </a:p>
          <a:p>
            <a:endParaRPr lang="en-US" dirty="0"/>
          </a:p>
          <a:p>
            <a:r>
              <a:rPr lang="en-US" dirty="0"/>
              <a:t>2/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(Left – Right)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(L - R)</a:t>
            </a:r>
          </a:p>
          <a:p>
            <a:endParaRPr lang="en-US" dirty="0"/>
          </a:p>
          <a:p>
            <a:r>
              <a:rPr lang="en-US" dirty="0"/>
              <a:t>3/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(Right – Right)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(R - R)</a:t>
            </a:r>
          </a:p>
          <a:p>
            <a:endParaRPr lang="en-US" dirty="0"/>
          </a:p>
          <a:p>
            <a:r>
              <a:rPr lang="en-US" dirty="0"/>
              <a:t>4/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(Right – Left)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(R - 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6449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Trái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Trái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(L – L)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4835ECFF-9BD4-4CF9-B169-64DEDAF0A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756" y="1591568"/>
            <a:ext cx="4392488" cy="367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1863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Trái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Phải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(L – R)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F07C1BBA-AE4B-445A-BAA7-F46721DEC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340768"/>
            <a:ext cx="558165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5397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Phải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Phải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(R – R)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EF54B234-87BE-4AF0-93E3-5AC1342B3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719" y="1556792"/>
            <a:ext cx="6162562" cy="406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5692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825968" cy="508000"/>
            <a:chOff x="789624" y="1191463"/>
            <a:chExt cx="3042716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84174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Phải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Trái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(R – L)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B39FF2E5-6E2D-4AEB-A691-F0F2A2904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554" y="1484784"/>
            <a:ext cx="5544892" cy="42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377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5365389F-C99B-4063-B0BB-4D20A1768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68" y="1556792"/>
            <a:ext cx="7740352" cy="394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2512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04E1E75F-8887-46C5-9ECE-5BE8F04DD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28" y="1484784"/>
            <a:ext cx="8851144" cy="4352680"/>
          </a:xfrm>
          <a:prstGeom prst="rect">
            <a:avLst/>
          </a:prstGeom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C600A4A3-CC2F-404F-AA72-B8A700D55509}"/>
              </a:ext>
            </a:extLst>
          </p:cNvPr>
          <p:cNvSpPr txBox="1"/>
          <p:nvPr/>
        </p:nvSpPr>
        <p:spPr>
          <a:xfrm>
            <a:off x="2699792" y="3717032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H+2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AE7851A8-6798-4517-A26D-260D802E4744}"/>
              </a:ext>
            </a:extLst>
          </p:cNvPr>
          <p:cNvSpPr txBox="1"/>
          <p:nvPr/>
        </p:nvSpPr>
        <p:spPr>
          <a:xfrm>
            <a:off x="222968" y="5709151"/>
            <a:ext cx="8921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a =&gt;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a (b) </a:t>
            </a:r>
            <a:r>
              <a:rPr lang="en-US" dirty="0" err="1"/>
              <a:t>bây</a:t>
            </a:r>
            <a:r>
              <a:rPr lang="en-US" dirty="0"/>
              <a:t> </a:t>
            </a:r>
            <a:r>
              <a:rPr lang="en-US" dirty="0" err="1"/>
              <a:t>giờ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a, a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endParaRPr lang="en-US" dirty="0"/>
          </a:p>
          <a:p>
            <a:r>
              <a:rPr lang="en-US" dirty="0"/>
              <a:t>b, </a:t>
            </a:r>
            <a:r>
              <a:rPr lang="en-US" dirty="0" err="1"/>
              <a:t>nếu</a:t>
            </a:r>
            <a:r>
              <a:rPr lang="en-US" dirty="0"/>
              <a:t> b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70867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hình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ảnh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trong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thực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tế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4" name="Hình ảnh 3">
            <a:extLst>
              <a:ext uri="{FF2B5EF4-FFF2-40B4-BE49-F238E27FC236}">
                <a16:creationId xmlns:a16="http://schemas.microsoft.com/office/drawing/2014/main" id="{063FCA51-418B-43F3-9891-465EFDE16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124744"/>
            <a:ext cx="3774193" cy="5349591"/>
          </a:xfrm>
          <a:prstGeom prst="rect">
            <a:avLst/>
          </a:prstGeom>
        </p:spPr>
      </p:pic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B7719408-10E2-474D-B06E-FBB014311D06}"/>
              </a:ext>
            </a:extLst>
          </p:cNvPr>
          <p:cNvSpPr/>
          <p:nvPr/>
        </p:nvSpPr>
        <p:spPr>
          <a:xfrm>
            <a:off x="6104362" y="1481368"/>
            <a:ext cx="1491974" cy="20916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CNTT?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vậy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372569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B297D981-49C6-4B38-AF7F-3E33F12F3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556792"/>
            <a:ext cx="8532440" cy="441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8076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C908AE80-F92E-4E35-86F3-9CCCFB67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04" y="1340768"/>
            <a:ext cx="8100392" cy="4523334"/>
          </a:xfrm>
          <a:prstGeom prst="rect">
            <a:avLst/>
          </a:prstGeom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C00CEE61-BC1D-4739-9AA2-3C6205A48723}"/>
              </a:ext>
            </a:extLst>
          </p:cNvPr>
          <p:cNvSpPr txBox="1"/>
          <p:nvPr/>
        </p:nvSpPr>
        <p:spPr>
          <a:xfrm>
            <a:off x="6300192" y="4221088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H+1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C9F70600-69A6-413F-84FE-8E1DF8965243}"/>
              </a:ext>
            </a:extLst>
          </p:cNvPr>
          <p:cNvSpPr txBox="1"/>
          <p:nvPr/>
        </p:nvSpPr>
        <p:spPr>
          <a:xfrm>
            <a:off x="7668344" y="3417769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H+2</a:t>
            </a:r>
          </a:p>
        </p:txBody>
      </p:sp>
    </p:spTree>
    <p:extLst>
      <p:ext uri="{BB962C8B-B14F-4D97-AF65-F5344CB8AC3E}">
        <p14:creationId xmlns:p14="http://schemas.microsoft.com/office/powerpoint/2010/main" val="156501754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41D3BD70-D1CE-41B6-8449-082285870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94" y="1186994"/>
            <a:ext cx="8058475" cy="4493769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A633EBB-D18A-46A3-A1B4-D89D0FD0E7B0}"/>
              </a:ext>
            </a:extLst>
          </p:cNvPr>
          <p:cNvSpPr txBox="1"/>
          <p:nvPr/>
        </p:nvSpPr>
        <p:spPr>
          <a:xfrm>
            <a:off x="212433" y="5821292"/>
            <a:ext cx="8988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Quay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b,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Node c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c </a:t>
            </a:r>
            <a:r>
              <a:rPr lang="en-US" dirty="0" err="1"/>
              <a:t>để</a:t>
            </a:r>
            <a:r>
              <a:rPr lang="en-US" dirty="0"/>
              <a:t> quay </a:t>
            </a:r>
            <a:r>
              <a:rPr lang="en-US" dirty="0" err="1"/>
              <a:t>chung</a:t>
            </a:r>
            <a:r>
              <a:rPr lang="en-US" dirty="0"/>
              <a:t>, c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 </a:t>
            </a:r>
            <a:r>
              <a:rPr lang="en-US" dirty="0" err="1"/>
              <a:t>sẽ</a:t>
            </a:r>
            <a:endParaRPr lang="en-US" dirty="0"/>
          </a:p>
          <a:p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node </a:t>
            </a:r>
            <a:r>
              <a:rPr lang="en-US" dirty="0" err="1"/>
              <a:t>gốc</a:t>
            </a:r>
            <a:r>
              <a:rPr lang="en-US" dirty="0"/>
              <a:t>, b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c, con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 </a:t>
            </a:r>
            <a:r>
              <a:rPr lang="en-US" dirty="0" err="1"/>
              <a:t>giờ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con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404445354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4DBCAA7-D59A-4840-84A5-515EF2FF8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84784"/>
            <a:ext cx="8100392" cy="46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6062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CA5E7502-1FC3-4B5D-AF56-205C39422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8100392" cy="42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923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FECB1C39-29F6-4551-8D79-0D3132483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340768"/>
            <a:ext cx="8172400" cy="423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39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" name="Hình ảnh 1">
            <a:extLst>
              <a:ext uri="{FF2B5EF4-FFF2-40B4-BE49-F238E27FC236}">
                <a16:creationId xmlns:a16="http://schemas.microsoft.com/office/drawing/2014/main" id="{CC56FE45-9C8E-4AD7-8537-B6130F716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79" y="1412776"/>
            <a:ext cx="7956441" cy="4332583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B79FD981-D88B-4398-92FC-28C2F49415D9}"/>
              </a:ext>
            </a:extLst>
          </p:cNvPr>
          <p:cNvSpPr txBox="1"/>
          <p:nvPr/>
        </p:nvSpPr>
        <p:spPr>
          <a:xfrm>
            <a:off x="3681163" y="4365104"/>
            <a:ext cx="740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Phải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5170926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Xử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Lý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8B843287-406F-459A-9AAD-1DA0F8EE2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86" y="1340768"/>
            <a:ext cx="7559596" cy="510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0863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8083625" cy="508000"/>
            <a:chOff x="789624" y="1191463"/>
            <a:chExt cx="2637849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Thao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Tác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Trên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050895"/>
            <a:ext cx="87316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AVL </a:t>
            </a:r>
            <a:r>
              <a:rPr lang="en-US" dirty="0" err="1"/>
              <a:t>đều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BST </a:t>
            </a:r>
            <a:r>
              <a:rPr lang="en-US" b="1" dirty="0" err="1">
                <a:solidFill>
                  <a:srgbClr val="FF0000"/>
                </a:solidFill>
              </a:rPr>
              <a:t>chỉ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khác</a:t>
            </a:r>
            <a:r>
              <a:rPr lang="en-US" b="1" dirty="0">
                <a:solidFill>
                  <a:srgbClr val="FF0000"/>
                </a:solidFill>
              </a:rPr>
              <a:t> ở 2 </a:t>
            </a:r>
            <a:r>
              <a:rPr lang="en-US" b="1" dirty="0" err="1">
                <a:solidFill>
                  <a:srgbClr val="FF0000"/>
                </a:solidFill>
              </a:rPr>
              <a:t>thao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tác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thêm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vào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node ra </a:t>
            </a:r>
            <a:r>
              <a:rPr lang="en-US" b="1" dirty="0" err="1">
                <a:solidFill>
                  <a:srgbClr val="FF0000"/>
                </a:solidFill>
              </a:rPr>
              <a:t>khỏi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Thao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node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:</a:t>
            </a:r>
          </a:p>
          <a:p>
            <a:r>
              <a:rPr lang="en-US" dirty="0"/>
              <a:t>+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node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BST</a:t>
            </a:r>
          </a:p>
          <a:p>
            <a:r>
              <a:rPr lang="en-US" dirty="0"/>
              <a:t>+ </a:t>
            </a:r>
            <a:r>
              <a:rPr lang="en-US" b="1" dirty="0" err="1"/>
              <a:t>Khác</a:t>
            </a:r>
            <a:r>
              <a:rPr lang="en-US" b="1" dirty="0"/>
              <a:t> </a:t>
            </a:r>
            <a:r>
              <a:rPr lang="en-US" b="1" dirty="0" err="1"/>
              <a:t>biệt</a:t>
            </a:r>
            <a:r>
              <a:rPr lang="en-US" dirty="0"/>
              <a:t>: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vừa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ngay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  <a:p>
            <a:endParaRPr lang="en-US" dirty="0"/>
          </a:p>
          <a:p>
            <a:r>
              <a:rPr lang="en-US" dirty="0"/>
              <a:t>Thao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node ra </a:t>
            </a:r>
            <a:r>
              <a:rPr lang="en-US" dirty="0" err="1"/>
              <a:t>khỏi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:</a:t>
            </a:r>
          </a:p>
          <a:p>
            <a:r>
              <a:rPr lang="en-US" dirty="0"/>
              <a:t>+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node </a:t>
            </a:r>
            <a:r>
              <a:rPr lang="en-US" dirty="0" err="1"/>
              <a:t>khỏi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BST (</a:t>
            </a:r>
            <a:r>
              <a:rPr lang="en-US" dirty="0" err="1"/>
              <a:t>có</a:t>
            </a:r>
            <a:r>
              <a:rPr lang="en-US" dirty="0"/>
              <a:t> 3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)</a:t>
            </a:r>
          </a:p>
          <a:p>
            <a:r>
              <a:rPr lang="en-US" dirty="0"/>
              <a:t>+ </a:t>
            </a:r>
            <a:r>
              <a:rPr lang="en-US" b="1" dirty="0" err="1"/>
              <a:t>Khác</a:t>
            </a:r>
            <a:r>
              <a:rPr lang="en-US" b="1" dirty="0"/>
              <a:t> </a:t>
            </a:r>
            <a:r>
              <a:rPr lang="en-US" b="1" dirty="0" err="1"/>
              <a:t>biệt</a:t>
            </a:r>
            <a:r>
              <a:rPr lang="en-US" dirty="0"/>
              <a:t>: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vừa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ngay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L</a:t>
            </a:r>
            <a:r>
              <a:rPr lang="vi-VN" b="1" dirty="0"/>
              <a:t>ư</a:t>
            </a:r>
            <a:r>
              <a:rPr lang="en-US" b="1" dirty="0"/>
              <a:t>u ý</a:t>
            </a:r>
            <a:r>
              <a:rPr lang="en-US" dirty="0"/>
              <a:t>: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1 Node ra </a:t>
            </a:r>
            <a:r>
              <a:rPr lang="en-US" dirty="0" err="1"/>
              <a:t>khỏi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xảy</a:t>
            </a:r>
            <a:r>
              <a:rPr lang="en-US" dirty="0"/>
              <a:t> ra </a:t>
            </a:r>
            <a:r>
              <a:rPr lang="en-US" dirty="0" err="1"/>
              <a:t>dây</a:t>
            </a:r>
            <a:r>
              <a:rPr lang="en-US" dirty="0"/>
              <a:t> </a:t>
            </a:r>
            <a:r>
              <a:rPr lang="en-US" dirty="0" err="1"/>
              <a:t>chuyền</a:t>
            </a:r>
            <a:endParaRPr lang="en-US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97E7709C-A8DA-4746-872C-5955626DD347}"/>
              </a:ext>
            </a:extLst>
          </p:cNvPr>
          <p:cNvSpPr txBox="1"/>
          <p:nvPr/>
        </p:nvSpPr>
        <p:spPr>
          <a:xfrm>
            <a:off x="206151" y="5068441"/>
            <a:ext cx="8731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Có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nghĩa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BST </a:t>
            </a:r>
            <a:r>
              <a:rPr lang="en-US" b="1" dirty="0" err="1">
                <a:solidFill>
                  <a:srgbClr val="FF0000"/>
                </a:solidFill>
              </a:rPr>
              <a:t>chỉ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phải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bằng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lại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trở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thành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AVL </a:t>
            </a:r>
            <a:r>
              <a:rPr lang="en-US" b="1" dirty="0" err="1">
                <a:solidFill>
                  <a:srgbClr val="FF0000"/>
                </a:solidFill>
              </a:rPr>
              <a:t>trong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nhất</a:t>
            </a:r>
            <a:r>
              <a:rPr lang="en-US" b="1" dirty="0">
                <a:solidFill>
                  <a:srgbClr val="FF0000"/>
                </a:solidFill>
              </a:rPr>
              <a:t> 2 </a:t>
            </a:r>
            <a:r>
              <a:rPr lang="en-US" b="1" dirty="0" err="1">
                <a:solidFill>
                  <a:srgbClr val="FF0000"/>
                </a:solidFill>
              </a:rPr>
              <a:t>tình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huống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thêm</a:t>
            </a:r>
            <a:r>
              <a:rPr lang="en-US" b="1" dirty="0">
                <a:solidFill>
                  <a:srgbClr val="FF0000"/>
                </a:solidFill>
              </a:rPr>
              <a:t> node &amp; </a:t>
            </a:r>
            <a:r>
              <a:rPr lang="en-US" b="1" dirty="0" err="1">
                <a:solidFill>
                  <a:srgbClr val="FF0000"/>
                </a:solidFill>
              </a:rPr>
              <a:t>xóa</a:t>
            </a:r>
            <a:r>
              <a:rPr lang="en-US" b="1" dirty="0">
                <a:solidFill>
                  <a:srgbClr val="FF0000"/>
                </a:solidFill>
              </a:rPr>
              <a:t> node </a:t>
            </a:r>
            <a:r>
              <a:rPr lang="en-US" b="1" dirty="0" err="1">
                <a:solidFill>
                  <a:srgbClr val="FF0000"/>
                </a:solidFill>
              </a:rPr>
              <a:t>vì</a:t>
            </a:r>
            <a:r>
              <a:rPr lang="en-US" b="1" dirty="0">
                <a:solidFill>
                  <a:srgbClr val="FF0000"/>
                </a:solidFill>
              </a:rPr>
              <a:t> ở 2 </a:t>
            </a:r>
            <a:r>
              <a:rPr lang="en-US" b="1" dirty="0" err="1">
                <a:solidFill>
                  <a:srgbClr val="FF0000"/>
                </a:solidFill>
              </a:rPr>
              <a:t>tình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huống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này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BST hay </a:t>
            </a:r>
            <a:r>
              <a:rPr lang="en-US" b="1" dirty="0" err="1">
                <a:solidFill>
                  <a:srgbClr val="FF0000"/>
                </a:solidFill>
              </a:rPr>
              <a:t>bị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mất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bằng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dirty="0"/>
              <a:t>=&gt;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BST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,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, </a:t>
            </a:r>
            <a:r>
              <a:rPr lang="en-US" dirty="0" err="1"/>
              <a:t>Đếm</a:t>
            </a:r>
            <a:r>
              <a:rPr lang="en-US" dirty="0"/>
              <a:t> … </a:t>
            </a:r>
            <a:r>
              <a:rPr lang="en-US" dirty="0" err="1"/>
              <a:t>đều</a:t>
            </a:r>
            <a:r>
              <a:rPr lang="en-US" dirty="0"/>
              <a:t>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AVL</a:t>
            </a:r>
          </a:p>
        </p:txBody>
      </p:sp>
    </p:spTree>
    <p:extLst>
      <p:ext uri="{BB962C8B-B14F-4D97-AF65-F5344CB8AC3E}">
        <p14:creationId xmlns:p14="http://schemas.microsoft.com/office/powerpoint/2010/main" val="77069644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484784"/>
            <a:ext cx="873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 dirty="0" err="1">
                <a:solidFill>
                  <a:srgbClr val="002060"/>
                </a:solidFill>
                <a:latin typeface="Cambria"/>
              </a:rPr>
              <a:t>Tình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huống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thêm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Node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vào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BST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khiến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bị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mất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và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tiến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cân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bằng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lại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để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trở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thành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ambria"/>
              </a:rPr>
              <a:t>cây</a:t>
            </a:r>
            <a:r>
              <a:rPr lang="en-US" b="1" dirty="0">
                <a:solidFill>
                  <a:srgbClr val="002060"/>
                </a:solidFill>
                <a:latin typeface="Cambria"/>
              </a:rPr>
              <a:t> AVL</a:t>
            </a:r>
          </a:p>
          <a:p>
            <a:pPr>
              <a:defRPr/>
            </a:pPr>
            <a:endParaRPr lang="en-US" b="1" dirty="0">
              <a:solidFill>
                <a:srgbClr val="002060"/>
              </a:solidFill>
              <a:latin typeface="Cambria"/>
            </a:endParaRPr>
          </a:p>
          <a:p>
            <a:pPr>
              <a:defRPr/>
            </a:pPr>
            <a:r>
              <a:rPr lang="en-US" dirty="0" err="1">
                <a:latin typeface="Cambria"/>
              </a:rPr>
              <a:t>Xét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lại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tình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huống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thêm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lần</a:t>
            </a:r>
            <a:r>
              <a:rPr lang="en-US" dirty="0">
                <a:latin typeface="Cambria"/>
              </a:rPr>
              <a:t> l</a:t>
            </a:r>
            <a:r>
              <a:rPr lang="vi-VN" dirty="0">
                <a:latin typeface="Cambria"/>
              </a:rPr>
              <a:t>ư</a:t>
            </a:r>
            <a:r>
              <a:rPr lang="en-US" dirty="0" err="1">
                <a:latin typeface="Cambria"/>
              </a:rPr>
              <a:t>ợt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dãy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khóa</a:t>
            </a:r>
            <a:r>
              <a:rPr lang="en-US" dirty="0">
                <a:latin typeface="Cambria"/>
              </a:rPr>
              <a:t> 1, 2, 3, 4, 5, 6, 7, 8, 9 </a:t>
            </a:r>
            <a:r>
              <a:rPr lang="en-US" dirty="0" err="1">
                <a:latin typeface="Cambria"/>
              </a:rPr>
              <a:t>vào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cây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nhị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phân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tìm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kiếm</a:t>
            </a:r>
            <a:r>
              <a:rPr lang="en-US" dirty="0">
                <a:latin typeface="Cambria"/>
              </a:rPr>
              <a:t> =&gt; </a:t>
            </a:r>
            <a:r>
              <a:rPr lang="en-US" dirty="0" err="1">
                <a:latin typeface="Cambria"/>
              </a:rPr>
              <a:t>Làm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từng</a:t>
            </a:r>
            <a:r>
              <a:rPr lang="en-US" dirty="0">
                <a:latin typeface="Cambria"/>
              </a:rPr>
              <a:t> b</a:t>
            </a:r>
            <a:r>
              <a:rPr lang="vi-VN" dirty="0">
                <a:latin typeface="Cambria"/>
              </a:rPr>
              <a:t>ư</a:t>
            </a:r>
            <a:r>
              <a:rPr lang="en-US" dirty="0" err="1">
                <a:latin typeface="Cambria"/>
              </a:rPr>
              <a:t>ớc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quá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trình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thêm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từng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khóa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vào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và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tiến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hành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cân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bằng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lại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cây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khi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cây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xảy</a:t>
            </a:r>
            <a:r>
              <a:rPr lang="en-US" dirty="0">
                <a:latin typeface="Cambria"/>
              </a:rPr>
              <a:t> ra </a:t>
            </a:r>
            <a:r>
              <a:rPr lang="en-US" dirty="0" err="1">
                <a:latin typeface="Cambria"/>
              </a:rPr>
              <a:t>mất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cân</a:t>
            </a:r>
            <a:r>
              <a:rPr lang="en-US" dirty="0">
                <a:latin typeface="Cambria"/>
              </a:rPr>
              <a:t> </a:t>
            </a:r>
            <a:r>
              <a:rPr lang="en-US" dirty="0" err="1">
                <a:latin typeface="Cambria"/>
              </a:rPr>
              <a:t>bằng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78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800" y="558800"/>
            <a:ext cx="7939608" cy="508000"/>
            <a:chOff x="789624" y="1191463"/>
            <a:chExt cx="4169664" cy="50800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3968688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 1.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–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các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thể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hiện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của</a:t>
              </a:r>
              <a:r>
                <a:rPr lang="en-US" sz="2400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sz="2400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endParaRPr lang="en-US" sz="2400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grpSp>
        <p:nvGrpSpPr>
          <p:cNvPr id="15" name="Group 120099">
            <a:extLst>
              <a:ext uri="{FF2B5EF4-FFF2-40B4-BE49-F238E27FC236}">
                <a16:creationId xmlns:a16="http://schemas.microsoft.com/office/drawing/2014/main" id="{74872E35-7FE2-4F18-A401-3667E9BF3FB7}"/>
              </a:ext>
            </a:extLst>
          </p:cNvPr>
          <p:cNvGrpSpPr/>
          <p:nvPr/>
        </p:nvGrpSpPr>
        <p:grpSpPr>
          <a:xfrm>
            <a:off x="179512" y="1170737"/>
            <a:ext cx="8580813" cy="5128463"/>
            <a:chOff x="0" y="-3997"/>
            <a:chExt cx="8617763" cy="5719063"/>
          </a:xfrm>
        </p:grpSpPr>
        <p:sp>
          <p:nvSpPr>
            <p:cNvPr id="17" name="Rectangle 6665">
              <a:extLst>
                <a:ext uri="{FF2B5EF4-FFF2-40B4-BE49-F238E27FC236}">
                  <a16:creationId xmlns:a16="http://schemas.microsoft.com/office/drawing/2014/main" id="{7FB6231C-90DA-4B62-AF40-256F583A0EB2}"/>
                </a:ext>
              </a:extLst>
            </p:cNvPr>
            <p:cNvSpPr/>
            <p:nvPr/>
          </p:nvSpPr>
          <p:spPr>
            <a:xfrm>
              <a:off x="0" y="725178"/>
              <a:ext cx="101338" cy="22444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200" b="1">
                  <a:solidFill>
                    <a:srgbClr val="FFFFFF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6</a:t>
              </a:r>
              <a:endParaRPr lang="en-US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pic>
          <p:nvPicPr>
            <p:cNvPr id="18" name="Picture 151176">
              <a:extLst>
                <a:ext uri="{FF2B5EF4-FFF2-40B4-BE49-F238E27FC236}">
                  <a16:creationId xmlns:a16="http://schemas.microsoft.com/office/drawing/2014/main" id="{261B22BD-D826-4877-87C9-FD01A61D828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7106" y="1139002"/>
              <a:ext cx="4480560" cy="1719072"/>
            </a:xfrm>
            <a:prstGeom prst="rect">
              <a:avLst/>
            </a:prstGeom>
          </p:spPr>
        </p:pic>
        <p:pic>
          <p:nvPicPr>
            <p:cNvPr id="19" name="Picture 151177">
              <a:extLst>
                <a:ext uri="{FF2B5EF4-FFF2-40B4-BE49-F238E27FC236}">
                  <a16:creationId xmlns:a16="http://schemas.microsoft.com/office/drawing/2014/main" id="{6C411F2F-81C5-44AE-B553-77819583182B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655362" y="-3997"/>
              <a:ext cx="3962401" cy="2862072"/>
            </a:xfrm>
            <a:prstGeom prst="rect">
              <a:avLst/>
            </a:prstGeom>
          </p:spPr>
        </p:pic>
        <p:pic>
          <p:nvPicPr>
            <p:cNvPr id="20" name="Picture 151178">
              <a:extLst>
                <a:ext uri="{FF2B5EF4-FFF2-40B4-BE49-F238E27FC236}">
                  <a16:creationId xmlns:a16="http://schemas.microsoft.com/office/drawing/2014/main" id="{5621ACC0-15CC-4675-B9A8-A1EC50DCFEB2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67106" y="2852994"/>
              <a:ext cx="4480560" cy="2852928"/>
            </a:xfrm>
            <a:prstGeom prst="rect">
              <a:avLst/>
            </a:prstGeom>
          </p:spPr>
        </p:pic>
        <p:pic>
          <p:nvPicPr>
            <p:cNvPr id="21" name="Picture 151179">
              <a:extLst>
                <a:ext uri="{FF2B5EF4-FFF2-40B4-BE49-F238E27FC236}">
                  <a16:creationId xmlns:a16="http://schemas.microsoft.com/office/drawing/2014/main" id="{2E747748-2308-448C-BB6D-5EA4B87B340A}"/>
                </a:ext>
              </a:extLst>
            </p:cNvPr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4655362" y="2852994"/>
              <a:ext cx="3962401" cy="2862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3432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FA5F290-8960-4DF0-A2D9-6DD2FB865460}"/>
              </a:ext>
            </a:extLst>
          </p:cNvPr>
          <p:cNvSpPr txBox="1"/>
          <p:nvPr/>
        </p:nvSpPr>
        <p:spPr>
          <a:xfrm>
            <a:off x="304799" y="1372697"/>
            <a:ext cx="8731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dirty="0" err="1">
                <a:latin typeface="Cambria"/>
              </a:rPr>
              <a:t>Thêm</a:t>
            </a:r>
            <a:r>
              <a:rPr lang="en-US" dirty="0">
                <a:latin typeface="Cambria"/>
              </a:rPr>
              <a:t> Node 1 </a:t>
            </a:r>
            <a:r>
              <a:rPr lang="en-US" dirty="0" err="1">
                <a:latin typeface="Cambria"/>
              </a:rPr>
              <a:t>vào</a:t>
            </a:r>
            <a:endParaRPr lang="en-US" dirty="0"/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EA07F88E-417F-41F9-A83D-60384F0AA98D}"/>
              </a:ext>
            </a:extLst>
          </p:cNvPr>
          <p:cNvSpPr/>
          <p:nvPr/>
        </p:nvSpPr>
        <p:spPr>
          <a:xfrm>
            <a:off x="2915816" y="1742029"/>
            <a:ext cx="720080" cy="6068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2CB1AE4-639E-406E-9ED8-DF0DF0FE9730}"/>
              </a:ext>
            </a:extLst>
          </p:cNvPr>
          <p:cNvSpPr txBox="1"/>
          <p:nvPr/>
        </p:nvSpPr>
        <p:spPr>
          <a:xfrm>
            <a:off x="467544" y="2708920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2 </a:t>
            </a:r>
            <a:r>
              <a:rPr lang="en-US" dirty="0" err="1"/>
              <a:t>vào</a:t>
            </a:r>
            <a:endParaRPr lang="en-US" dirty="0"/>
          </a:p>
        </p:txBody>
      </p:sp>
      <p:sp>
        <p:nvSpPr>
          <p:cNvPr id="12" name="Hình Bầu dục 11">
            <a:extLst>
              <a:ext uri="{FF2B5EF4-FFF2-40B4-BE49-F238E27FC236}">
                <a16:creationId xmlns:a16="http://schemas.microsoft.com/office/drawing/2014/main" id="{296F49E3-4A47-4277-9882-B58A492D5D23}"/>
              </a:ext>
            </a:extLst>
          </p:cNvPr>
          <p:cNvSpPr/>
          <p:nvPr/>
        </p:nvSpPr>
        <p:spPr bwMode="auto">
          <a:xfrm>
            <a:off x="2483768" y="3078252"/>
            <a:ext cx="720080" cy="6068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Hình Bầu dục 12">
            <a:extLst>
              <a:ext uri="{FF2B5EF4-FFF2-40B4-BE49-F238E27FC236}">
                <a16:creationId xmlns:a16="http://schemas.microsoft.com/office/drawing/2014/main" id="{D2E8AAAA-3ADA-4E9D-8C39-21644FB3810C}"/>
              </a:ext>
            </a:extLst>
          </p:cNvPr>
          <p:cNvSpPr/>
          <p:nvPr/>
        </p:nvSpPr>
        <p:spPr bwMode="auto">
          <a:xfrm>
            <a:off x="3635896" y="3789040"/>
            <a:ext cx="720080" cy="6068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4" name="Đường kết nối Mũi tên Thẳng 13">
            <a:extLst>
              <a:ext uri="{FF2B5EF4-FFF2-40B4-BE49-F238E27FC236}">
                <a16:creationId xmlns:a16="http://schemas.microsoft.com/office/drawing/2014/main" id="{1F3CE842-0538-45C7-8235-B1CDE2FB8525}"/>
              </a:ext>
            </a:extLst>
          </p:cNvPr>
          <p:cNvCxnSpPr>
            <a:stCxn id="12" idx="5"/>
            <a:endCxn id="13" idx="1"/>
          </p:cNvCxnSpPr>
          <p:nvPr/>
        </p:nvCxnSpPr>
        <p:spPr>
          <a:xfrm>
            <a:off x="3098395" y="3596232"/>
            <a:ext cx="642954" cy="28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32556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2CB1AE4-639E-406E-9ED8-DF0DF0FE9730}"/>
              </a:ext>
            </a:extLst>
          </p:cNvPr>
          <p:cNvSpPr txBox="1"/>
          <p:nvPr/>
        </p:nvSpPr>
        <p:spPr>
          <a:xfrm>
            <a:off x="107504" y="1376033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3 </a:t>
            </a:r>
            <a:r>
              <a:rPr lang="en-US" dirty="0" err="1"/>
              <a:t>vào</a:t>
            </a:r>
            <a:endParaRPr lang="en-US" dirty="0"/>
          </a:p>
        </p:txBody>
      </p:sp>
      <p:sp>
        <p:nvSpPr>
          <p:cNvPr id="12" name="Hình Bầu dục 11">
            <a:extLst>
              <a:ext uri="{FF2B5EF4-FFF2-40B4-BE49-F238E27FC236}">
                <a16:creationId xmlns:a16="http://schemas.microsoft.com/office/drawing/2014/main" id="{296F49E3-4A47-4277-9882-B58A492D5D23}"/>
              </a:ext>
            </a:extLst>
          </p:cNvPr>
          <p:cNvSpPr/>
          <p:nvPr/>
        </p:nvSpPr>
        <p:spPr bwMode="auto">
          <a:xfrm>
            <a:off x="2195736" y="140634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Hình Bầu dục 12">
            <a:extLst>
              <a:ext uri="{FF2B5EF4-FFF2-40B4-BE49-F238E27FC236}">
                <a16:creationId xmlns:a16="http://schemas.microsoft.com/office/drawing/2014/main" id="{D2E8AAAA-3ADA-4E9D-8C39-21644FB3810C}"/>
              </a:ext>
            </a:extLst>
          </p:cNvPr>
          <p:cNvSpPr/>
          <p:nvPr/>
        </p:nvSpPr>
        <p:spPr bwMode="auto">
          <a:xfrm>
            <a:off x="3347864" y="211713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4" name="Đường kết nối Mũi tên Thẳng 13">
            <a:extLst>
              <a:ext uri="{FF2B5EF4-FFF2-40B4-BE49-F238E27FC236}">
                <a16:creationId xmlns:a16="http://schemas.microsoft.com/office/drawing/2014/main" id="{1F3CE842-0538-45C7-8235-B1CDE2FB8525}"/>
              </a:ext>
            </a:extLst>
          </p:cNvPr>
          <p:cNvCxnSpPr>
            <a:stCxn id="12" idx="5"/>
            <a:endCxn id="13" idx="1"/>
          </p:cNvCxnSpPr>
          <p:nvPr/>
        </p:nvCxnSpPr>
        <p:spPr>
          <a:xfrm>
            <a:off x="2748900" y="1836587"/>
            <a:ext cx="693872" cy="354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Hình Bầu dục 14">
            <a:extLst>
              <a:ext uri="{FF2B5EF4-FFF2-40B4-BE49-F238E27FC236}">
                <a16:creationId xmlns:a16="http://schemas.microsoft.com/office/drawing/2014/main" id="{C3949A99-F661-4A25-A874-E46907BD6BDE}"/>
              </a:ext>
            </a:extLst>
          </p:cNvPr>
          <p:cNvSpPr/>
          <p:nvPr/>
        </p:nvSpPr>
        <p:spPr bwMode="auto">
          <a:xfrm>
            <a:off x="4499992" y="275990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16" name="Đường kết nối Mũi tên Thẳng 15">
            <a:extLst>
              <a:ext uri="{FF2B5EF4-FFF2-40B4-BE49-F238E27FC236}">
                <a16:creationId xmlns:a16="http://schemas.microsoft.com/office/drawing/2014/main" id="{5C73DB8B-4F29-4AB0-A7E6-3AF70660B6B5}"/>
              </a:ext>
            </a:extLst>
          </p:cNvPr>
          <p:cNvCxnSpPr>
            <a:endCxn id="15" idx="1"/>
          </p:cNvCxnSpPr>
          <p:nvPr/>
        </p:nvCxnSpPr>
        <p:spPr bwMode="auto">
          <a:xfrm>
            <a:off x="3901028" y="2479357"/>
            <a:ext cx="693872" cy="354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799E512D-F539-4F74-889F-CAF0AAC3EA48}"/>
              </a:ext>
            </a:extLst>
          </p:cNvPr>
          <p:cNvSpPr txBox="1"/>
          <p:nvPr/>
        </p:nvSpPr>
        <p:spPr>
          <a:xfrm>
            <a:off x="113981" y="3303590"/>
            <a:ext cx="5793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1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: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: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Root = 1 </a:t>
            </a:r>
            <a:r>
              <a:rPr lang="en-US" dirty="0" err="1"/>
              <a:t>và</a:t>
            </a:r>
            <a:r>
              <a:rPr lang="en-US" dirty="0"/>
              <a:t> Pivot = 2</a:t>
            </a:r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D90661D8-FB95-4F3E-B187-A248C642C1CC}"/>
              </a:ext>
            </a:extLst>
          </p:cNvPr>
          <p:cNvSpPr/>
          <p:nvPr/>
        </p:nvSpPr>
        <p:spPr bwMode="auto">
          <a:xfrm>
            <a:off x="2794700" y="5199623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" name="Hình Bầu dục 17">
            <a:extLst>
              <a:ext uri="{FF2B5EF4-FFF2-40B4-BE49-F238E27FC236}">
                <a16:creationId xmlns:a16="http://schemas.microsoft.com/office/drawing/2014/main" id="{DC536FA7-7E61-4B90-A626-397E76BB6BEC}"/>
              </a:ext>
            </a:extLst>
          </p:cNvPr>
          <p:cNvSpPr/>
          <p:nvPr/>
        </p:nvSpPr>
        <p:spPr bwMode="auto">
          <a:xfrm>
            <a:off x="3774000" y="461652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7BCBCAA7-A5DF-41EC-963A-06E62296F5D4}"/>
              </a:ext>
            </a:extLst>
          </p:cNvPr>
          <p:cNvSpPr/>
          <p:nvPr/>
        </p:nvSpPr>
        <p:spPr bwMode="auto">
          <a:xfrm>
            <a:off x="4716016" y="519962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6" name="Đường kết nối Mũi tên Thẳng 25">
            <a:extLst>
              <a:ext uri="{FF2B5EF4-FFF2-40B4-BE49-F238E27FC236}">
                <a16:creationId xmlns:a16="http://schemas.microsoft.com/office/drawing/2014/main" id="{2BBE125C-FCA0-4640-A707-717A97D93197}"/>
              </a:ext>
            </a:extLst>
          </p:cNvPr>
          <p:cNvCxnSpPr>
            <a:stCxn id="18" idx="3"/>
            <a:endCxn id="17" idx="7"/>
          </p:cNvCxnSpPr>
          <p:nvPr/>
        </p:nvCxnSpPr>
        <p:spPr>
          <a:xfrm flipH="1">
            <a:off x="3347864" y="5046764"/>
            <a:ext cx="521044" cy="226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Đường kết nối Mũi tên Thẳng 27">
            <a:extLst>
              <a:ext uri="{FF2B5EF4-FFF2-40B4-BE49-F238E27FC236}">
                <a16:creationId xmlns:a16="http://schemas.microsoft.com/office/drawing/2014/main" id="{CFA99539-3A2A-4655-9E03-5FAEED87C5A8}"/>
              </a:ext>
            </a:extLst>
          </p:cNvPr>
          <p:cNvCxnSpPr>
            <a:stCxn id="18" idx="5"/>
            <a:endCxn id="20" idx="1"/>
          </p:cNvCxnSpPr>
          <p:nvPr/>
        </p:nvCxnSpPr>
        <p:spPr>
          <a:xfrm>
            <a:off x="4327164" y="5046764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358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2CB1AE4-639E-406E-9ED8-DF0DF0FE9730}"/>
              </a:ext>
            </a:extLst>
          </p:cNvPr>
          <p:cNvSpPr txBox="1"/>
          <p:nvPr/>
        </p:nvSpPr>
        <p:spPr>
          <a:xfrm>
            <a:off x="0" y="1447897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4 </a:t>
            </a:r>
            <a:r>
              <a:rPr lang="en-US" dirty="0" err="1"/>
              <a:t>vào</a:t>
            </a:r>
            <a:endParaRPr lang="en-US" dirty="0"/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D90661D8-FB95-4F3E-B187-A248C642C1CC}"/>
              </a:ext>
            </a:extLst>
          </p:cNvPr>
          <p:cNvSpPr/>
          <p:nvPr/>
        </p:nvSpPr>
        <p:spPr bwMode="auto">
          <a:xfrm>
            <a:off x="1963237" y="221189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" name="Hình Bầu dục 17">
            <a:extLst>
              <a:ext uri="{FF2B5EF4-FFF2-40B4-BE49-F238E27FC236}">
                <a16:creationId xmlns:a16="http://schemas.microsoft.com/office/drawing/2014/main" id="{DC536FA7-7E61-4B90-A626-397E76BB6BEC}"/>
              </a:ext>
            </a:extLst>
          </p:cNvPr>
          <p:cNvSpPr/>
          <p:nvPr/>
        </p:nvSpPr>
        <p:spPr bwMode="auto">
          <a:xfrm>
            <a:off x="2942537" y="1628800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7BCBCAA7-A5DF-41EC-963A-06E62296F5D4}"/>
              </a:ext>
            </a:extLst>
          </p:cNvPr>
          <p:cNvSpPr/>
          <p:nvPr/>
        </p:nvSpPr>
        <p:spPr bwMode="auto">
          <a:xfrm>
            <a:off x="3884553" y="221189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6" name="Đường kết nối Mũi tên Thẳng 25">
            <a:extLst>
              <a:ext uri="{FF2B5EF4-FFF2-40B4-BE49-F238E27FC236}">
                <a16:creationId xmlns:a16="http://schemas.microsoft.com/office/drawing/2014/main" id="{2BBE125C-FCA0-4640-A707-717A97D93197}"/>
              </a:ext>
            </a:extLst>
          </p:cNvPr>
          <p:cNvCxnSpPr>
            <a:stCxn id="18" idx="3"/>
            <a:endCxn id="17" idx="7"/>
          </p:cNvCxnSpPr>
          <p:nvPr/>
        </p:nvCxnSpPr>
        <p:spPr>
          <a:xfrm flipH="1">
            <a:off x="2516401" y="2059038"/>
            <a:ext cx="521044" cy="226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Đường kết nối Mũi tên Thẳng 27">
            <a:extLst>
              <a:ext uri="{FF2B5EF4-FFF2-40B4-BE49-F238E27FC236}">
                <a16:creationId xmlns:a16="http://schemas.microsoft.com/office/drawing/2014/main" id="{CFA99539-3A2A-4655-9E03-5FAEED87C5A8}"/>
              </a:ext>
            </a:extLst>
          </p:cNvPr>
          <p:cNvCxnSpPr>
            <a:stCxn id="18" idx="5"/>
            <a:endCxn id="20" idx="1"/>
          </p:cNvCxnSpPr>
          <p:nvPr/>
        </p:nvCxnSpPr>
        <p:spPr>
          <a:xfrm>
            <a:off x="3495701" y="2059038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6A2C00EC-A22E-4778-80B3-5570ED9C8B2C}"/>
              </a:ext>
            </a:extLst>
          </p:cNvPr>
          <p:cNvSpPr/>
          <p:nvPr/>
        </p:nvSpPr>
        <p:spPr bwMode="auto">
          <a:xfrm>
            <a:off x="4860032" y="271595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2" name="Đường kết nối Mũi tên Thẳng 21">
            <a:extLst>
              <a:ext uri="{FF2B5EF4-FFF2-40B4-BE49-F238E27FC236}">
                <a16:creationId xmlns:a16="http://schemas.microsoft.com/office/drawing/2014/main" id="{34BB4195-3C6B-4BB2-A104-35155DA966E5}"/>
              </a:ext>
            </a:extLst>
          </p:cNvPr>
          <p:cNvCxnSpPr>
            <a:endCxn id="21" idx="1"/>
          </p:cNvCxnSpPr>
          <p:nvPr/>
        </p:nvCxnSpPr>
        <p:spPr bwMode="auto">
          <a:xfrm>
            <a:off x="4471180" y="2563093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4CE8F6EE-8865-4B6C-90ED-420425DABB8F}"/>
              </a:ext>
            </a:extLst>
          </p:cNvPr>
          <p:cNvSpPr txBox="1"/>
          <p:nvPr/>
        </p:nvSpPr>
        <p:spPr bwMode="auto">
          <a:xfrm>
            <a:off x="107503" y="3140968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5 </a:t>
            </a:r>
            <a:r>
              <a:rPr lang="en-US" dirty="0" err="1"/>
              <a:t>vào</a:t>
            </a:r>
            <a:endParaRPr lang="en-US" dirty="0"/>
          </a:p>
        </p:txBody>
      </p: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64D51D99-B9C3-4109-AC6C-584E82E5F356}"/>
              </a:ext>
            </a:extLst>
          </p:cNvPr>
          <p:cNvSpPr/>
          <p:nvPr/>
        </p:nvSpPr>
        <p:spPr bwMode="auto">
          <a:xfrm>
            <a:off x="1963237" y="401028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Hình Bầu dục 24">
            <a:extLst>
              <a:ext uri="{FF2B5EF4-FFF2-40B4-BE49-F238E27FC236}">
                <a16:creationId xmlns:a16="http://schemas.microsoft.com/office/drawing/2014/main" id="{2AA1D669-7E38-4F94-8BDA-110FA5AE31ED}"/>
              </a:ext>
            </a:extLst>
          </p:cNvPr>
          <p:cNvSpPr/>
          <p:nvPr/>
        </p:nvSpPr>
        <p:spPr bwMode="auto">
          <a:xfrm>
            <a:off x="2942537" y="342718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Hình Bầu dục 26">
            <a:extLst>
              <a:ext uri="{FF2B5EF4-FFF2-40B4-BE49-F238E27FC236}">
                <a16:creationId xmlns:a16="http://schemas.microsoft.com/office/drawing/2014/main" id="{1270CA0B-9F75-456E-ABF2-2C12330E3DBE}"/>
              </a:ext>
            </a:extLst>
          </p:cNvPr>
          <p:cNvSpPr/>
          <p:nvPr/>
        </p:nvSpPr>
        <p:spPr bwMode="auto">
          <a:xfrm>
            <a:off x="3884553" y="401028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9" name="Đường kết nối Mũi tên Thẳng 28">
            <a:extLst>
              <a:ext uri="{FF2B5EF4-FFF2-40B4-BE49-F238E27FC236}">
                <a16:creationId xmlns:a16="http://schemas.microsoft.com/office/drawing/2014/main" id="{BF0C1F85-5600-4065-A8B7-C6EB3CE12861}"/>
              </a:ext>
            </a:extLst>
          </p:cNvPr>
          <p:cNvCxnSpPr>
            <a:stCxn id="25" idx="3"/>
            <a:endCxn id="24" idx="7"/>
          </p:cNvCxnSpPr>
          <p:nvPr/>
        </p:nvCxnSpPr>
        <p:spPr bwMode="auto">
          <a:xfrm flipH="1">
            <a:off x="2516401" y="3857426"/>
            <a:ext cx="521044" cy="226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Đường kết nối Mũi tên Thẳng 29">
            <a:extLst>
              <a:ext uri="{FF2B5EF4-FFF2-40B4-BE49-F238E27FC236}">
                <a16:creationId xmlns:a16="http://schemas.microsoft.com/office/drawing/2014/main" id="{E0605A99-0FF2-4E6E-8D2B-98F7964EEB60}"/>
              </a:ext>
            </a:extLst>
          </p:cNvPr>
          <p:cNvCxnSpPr>
            <a:stCxn id="25" idx="5"/>
            <a:endCxn id="27" idx="1"/>
          </p:cNvCxnSpPr>
          <p:nvPr/>
        </p:nvCxnSpPr>
        <p:spPr bwMode="auto">
          <a:xfrm>
            <a:off x="3495701" y="3857426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Hình Bầu dục 30">
            <a:extLst>
              <a:ext uri="{FF2B5EF4-FFF2-40B4-BE49-F238E27FC236}">
                <a16:creationId xmlns:a16="http://schemas.microsoft.com/office/drawing/2014/main" id="{B5CF611C-D4A7-4870-99B2-1A6FF1AE1299}"/>
              </a:ext>
            </a:extLst>
          </p:cNvPr>
          <p:cNvSpPr/>
          <p:nvPr/>
        </p:nvSpPr>
        <p:spPr bwMode="auto">
          <a:xfrm>
            <a:off x="4860032" y="451433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32" name="Đường kết nối Mũi tên Thẳng 31">
            <a:extLst>
              <a:ext uri="{FF2B5EF4-FFF2-40B4-BE49-F238E27FC236}">
                <a16:creationId xmlns:a16="http://schemas.microsoft.com/office/drawing/2014/main" id="{F80F5CE7-4D50-4318-B749-9EEF631AB1B0}"/>
              </a:ext>
            </a:extLst>
          </p:cNvPr>
          <p:cNvCxnSpPr>
            <a:endCxn id="31" idx="1"/>
          </p:cNvCxnSpPr>
          <p:nvPr/>
        </p:nvCxnSpPr>
        <p:spPr bwMode="auto">
          <a:xfrm>
            <a:off x="4471180" y="4361481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A42B2650-ED7F-4C63-B131-BFF675A07CB5}"/>
              </a:ext>
            </a:extLst>
          </p:cNvPr>
          <p:cNvSpPr/>
          <p:nvPr/>
        </p:nvSpPr>
        <p:spPr bwMode="auto">
          <a:xfrm>
            <a:off x="5835511" y="501839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4" name="Đường kết nối Mũi tên Thẳng 33">
            <a:extLst>
              <a:ext uri="{FF2B5EF4-FFF2-40B4-BE49-F238E27FC236}">
                <a16:creationId xmlns:a16="http://schemas.microsoft.com/office/drawing/2014/main" id="{A5C7EFF1-0ACE-4CDE-902A-009DAAC01FBD}"/>
              </a:ext>
            </a:extLst>
          </p:cNvPr>
          <p:cNvCxnSpPr>
            <a:endCxn id="33" idx="1"/>
          </p:cNvCxnSpPr>
          <p:nvPr/>
        </p:nvCxnSpPr>
        <p:spPr bwMode="auto">
          <a:xfrm>
            <a:off x="5446659" y="4865536"/>
            <a:ext cx="483760" cy="22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2A2E927C-4186-4BE6-B25A-79FFA3A735A5}"/>
              </a:ext>
            </a:extLst>
          </p:cNvPr>
          <p:cNvSpPr txBox="1"/>
          <p:nvPr/>
        </p:nvSpPr>
        <p:spPr>
          <a:xfrm>
            <a:off x="59611" y="5019592"/>
            <a:ext cx="53367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3</a:t>
            </a:r>
          </a:p>
          <a:p>
            <a:r>
              <a:rPr lang="en-US" dirty="0"/>
              <a:t>Node 3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: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: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3 </a:t>
            </a:r>
            <a:r>
              <a:rPr lang="en-US" dirty="0" err="1"/>
              <a:t>với</a:t>
            </a:r>
            <a:r>
              <a:rPr lang="en-US" dirty="0"/>
              <a:t> Root = 3 &amp; Pivot = 4</a:t>
            </a:r>
          </a:p>
        </p:txBody>
      </p:sp>
    </p:spTree>
    <p:extLst>
      <p:ext uri="{BB962C8B-B14F-4D97-AF65-F5344CB8AC3E}">
        <p14:creationId xmlns:p14="http://schemas.microsoft.com/office/powerpoint/2010/main" val="14944712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64D51D99-B9C3-4109-AC6C-584E82E5F356}"/>
              </a:ext>
            </a:extLst>
          </p:cNvPr>
          <p:cNvSpPr/>
          <p:nvPr/>
        </p:nvSpPr>
        <p:spPr bwMode="auto">
          <a:xfrm>
            <a:off x="2834108" y="314056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Hình Bầu dục 24">
            <a:extLst>
              <a:ext uri="{FF2B5EF4-FFF2-40B4-BE49-F238E27FC236}">
                <a16:creationId xmlns:a16="http://schemas.microsoft.com/office/drawing/2014/main" id="{2AA1D669-7E38-4F94-8BDA-110FA5AE31ED}"/>
              </a:ext>
            </a:extLst>
          </p:cNvPr>
          <p:cNvSpPr/>
          <p:nvPr/>
        </p:nvSpPr>
        <p:spPr bwMode="auto">
          <a:xfrm>
            <a:off x="3779912" y="256525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Hình Bầu dục 26">
            <a:extLst>
              <a:ext uri="{FF2B5EF4-FFF2-40B4-BE49-F238E27FC236}">
                <a16:creationId xmlns:a16="http://schemas.microsoft.com/office/drawing/2014/main" id="{1270CA0B-9F75-456E-ABF2-2C12330E3DBE}"/>
              </a:ext>
            </a:extLst>
          </p:cNvPr>
          <p:cNvSpPr/>
          <p:nvPr/>
        </p:nvSpPr>
        <p:spPr bwMode="auto">
          <a:xfrm>
            <a:off x="4728187" y="309267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9" name="Đường kết nối Mũi tên Thẳng 28">
            <a:extLst>
              <a:ext uri="{FF2B5EF4-FFF2-40B4-BE49-F238E27FC236}">
                <a16:creationId xmlns:a16="http://schemas.microsoft.com/office/drawing/2014/main" id="{BF0C1F85-5600-4065-A8B7-C6EB3CE12861}"/>
              </a:ext>
            </a:extLst>
          </p:cNvPr>
          <p:cNvCxnSpPr>
            <a:cxnSpLocks/>
            <a:endCxn id="24" idx="7"/>
          </p:cNvCxnSpPr>
          <p:nvPr/>
        </p:nvCxnSpPr>
        <p:spPr bwMode="auto">
          <a:xfrm flipH="1">
            <a:off x="3387272" y="3018861"/>
            <a:ext cx="521044" cy="195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Đường kết nối Mũi tên Thẳng 29">
            <a:extLst>
              <a:ext uri="{FF2B5EF4-FFF2-40B4-BE49-F238E27FC236}">
                <a16:creationId xmlns:a16="http://schemas.microsoft.com/office/drawing/2014/main" id="{E0605A99-0FF2-4E6E-8D2B-98F7964EEB60}"/>
              </a:ext>
            </a:extLst>
          </p:cNvPr>
          <p:cNvCxnSpPr>
            <a:cxnSpLocks/>
            <a:stCxn id="25" idx="5"/>
            <a:endCxn id="27" idx="1"/>
          </p:cNvCxnSpPr>
          <p:nvPr/>
        </p:nvCxnSpPr>
        <p:spPr bwMode="auto">
          <a:xfrm>
            <a:off x="4333076" y="2995492"/>
            <a:ext cx="490019" cy="17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Hình Bầu dục 30">
            <a:extLst>
              <a:ext uri="{FF2B5EF4-FFF2-40B4-BE49-F238E27FC236}">
                <a16:creationId xmlns:a16="http://schemas.microsoft.com/office/drawing/2014/main" id="{B5CF611C-D4A7-4870-99B2-1A6FF1AE1299}"/>
              </a:ext>
            </a:extLst>
          </p:cNvPr>
          <p:cNvSpPr/>
          <p:nvPr/>
        </p:nvSpPr>
        <p:spPr bwMode="auto">
          <a:xfrm>
            <a:off x="3967765" y="378869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A42B2650-ED7F-4C63-B131-BFF675A07CB5}"/>
              </a:ext>
            </a:extLst>
          </p:cNvPr>
          <p:cNvSpPr/>
          <p:nvPr/>
        </p:nvSpPr>
        <p:spPr bwMode="auto">
          <a:xfrm>
            <a:off x="5652120" y="378869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4" name="Đường kết nối Mũi tên Thẳng 33">
            <a:extLst>
              <a:ext uri="{FF2B5EF4-FFF2-40B4-BE49-F238E27FC236}">
                <a16:creationId xmlns:a16="http://schemas.microsoft.com/office/drawing/2014/main" id="{A5C7EFF1-0ACE-4CDE-902A-009DAAC01FBD}"/>
              </a:ext>
            </a:extLst>
          </p:cNvPr>
          <p:cNvCxnSpPr>
            <a:cxnSpLocks/>
            <a:stCxn id="27" idx="5"/>
            <a:endCxn id="33" idx="1"/>
          </p:cNvCxnSpPr>
          <p:nvPr/>
        </p:nvCxnSpPr>
        <p:spPr bwMode="auto">
          <a:xfrm>
            <a:off x="5281351" y="3522916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2A2E927C-4186-4BE6-B25A-79FFA3A735A5}"/>
              </a:ext>
            </a:extLst>
          </p:cNvPr>
          <p:cNvSpPr txBox="1"/>
          <p:nvPr/>
        </p:nvSpPr>
        <p:spPr>
          <a:xfrm>
            <a:off x="92604" y="1540594"/>
            <a:ext cx="53367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3</a:t>
            </a:r>
          </a:p>
          <a:p>
            <a:r>
              <a:rPr lang="en-US" dirty="0"/>
              <a:t>Node 3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: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: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3 </a:t>
            </a:r>
            <a:r>
              <a:rPr lang="en-US" dirty="0" err="1"/>
              <a:t>với</a:t>
            </a:r>
            <a:r>
              <a:rPr lang="en-US" dirty="0"/>
              <a:t> Root = 3 &amp; Pivot = 4</a:t>
            </a:r>
          </a:p>
        </p:txBody>
      </p:sp>
      <p:cxnSp>
        <p:nvCxnSpPr>
          <p:cNvPr id="14" name="Đường kết nối Mũi tên Thẳng 13">
            <a:extLst>
              <a:ext uri="{FF2B5EF4-FFF2-40B4-BE49-F238E27FC236}">
                <a16:creationId xmlns:a16="http://schemas.microsoft.com/office/drawing/2014/main" id="{FD14BE80-3AB3-41B7-8241-FC1DF4E4D9D0}"/>
              </a:ext>
            </a:extLst>
          </p:cNvPr>
          <p:cNvCxnSpPr>
            <a:stCxn id="27" idx="3"/>
            <a:endCxn id="31" idx="7"/>
          </p:cNvCxnSpPr>
          <p:nvPr/>
        </p:nvCxnSpPr>
        <p:spPr>
          <a:xfrm flipH="1">
            <a:off x="4520929" y="3522916"/>
            <a:ext cx="302166" cy="339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64848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64D51D99-B9C3-4109-AC6C-584E82E5F356}"/>
              </a:ext>
            </a:extLst>
          </p:cNvPr>
          <p:cNvSpPr/>
          <p:nvPr/>
        </p:nvSpPr>
        <p:spPr bwMode="auto">
          <a:xfrm>
            <a:off x="1825996" y="2449453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Hình Bầu dục 24">
            <a:extLst>
              <a:ext uri="{FF2B5EF4-FFF2-40B4-BE49-F238E27FC236}">
                <a16:creationId xmlns:a16="http://schemas.microsoft.com/office/drawing/2014/main" id="{2AA1D669-7E38-4F94-8BDA-110FA5AE31ED}"/>
              </a:ext>
            </a:extLst>
          </p:cNvPr>
          <p:cNvSpPr/>
          <p:nvPr/>
        </p:nvSpPr>
        <p:spPr bwMode="auto">
          <a:xfrm>
            <a:off x="2771800" y="187414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Hình Bầu dục 26">
            <a:extLst>
              <a:ext uri="{FF2B5EF4-FFF2-40B4-BE49-F238E27FC236}">
                <a16:creationId xmlns:a16="http://schemas.microsoft.com/office/drawing/2014/main" id="{1270CA0B-9F75-456E-ABF2-2C12330E3DBE}"/>
              </a:ext>
            </a:extLst>
          </p:cNvPr>
          <p:cNvSpPr/>
          <p:nvPr/>
        </p:nvSpPr>
        <p:spPr bwMode="auto">
          <a:xfrm>
            <a:off x="3720075" y="240156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9" name="Đường kết nối Mũi tên Thẳng 28">
            <a:extLst>
              <a:ext uri="{FF2B5EF4-FFF2-40B4-BE49-F238E27FC236}">
                <a16:creationId xmlns:a16="http://schemas.microsoft.com/office/drawing/2014/main" id="{BF0C1F85-5600-4065-A8B7-C6EB3CE12861}"/>
              </a:ext>
            </a:extLst>
          </p:cNvPr>
          <p:cNvCxnSpPr>
            <a:cxnSpLocks/>
            <a:endCxn id="24" idx="7"/>
          </p:cNvCxnSpPr>
          <p:nvPr/>
        </p:nvCxnSpPr>
        <p:spPr bwMode="auto">
          <a:xfrm flipH="1">
            <a:off x="2379160" y="2327752"/>
            <a:ext cx="521044" cy="195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Đường kết nối Mũi tên Thẳng 29">
            <a:extLst>
              <a:ext uri="{FF2B5EF4-FFF2-40B4-BE49-F238E27FC236}">
                <a16:creationId xmlns:a16="http://schemas.microsoft.com/office/drawing/2014/main" id="{E0605A99-0FF2-4E6E-8D2B-98F7964EEB60}"/>
              </a:ext>
            </a:extLst>
          </p:cNvPr>
          <p:cNvCxnSpPr>
            <a:cxnSpLocks/>
            <a:stCxn id="25" idx="5"/>
            <a:endCxn id="27" idx="1"/>
          </p:cNvCxnSpPr>
          <p:nvPr/>
        </p:nvCxnSpPr>
        <p:spPr bwMode="auto">
          <a:xfrm>
            <a:off x="3324964" y="2304383"/>
            <a:ext cx="490019" cy="17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Hình Bầu dục 30">
            <a:extLst>
              <a:ext uri="{FF2B5EF4-FFF2-40B4-BE49-F238E27FC236}">
                <a16:creationId xmlns:a16="http://schemas.microsoft.com/office/drawing/2014/main" id="{B5CF611C-D4A7-4870-99B2-1A6FF1AE1299}"/>
              </a:ext>
            </a:extLst>
          </p:cNvPr>
          <p:cNvSpPr/>
          <p:nvPr/>
        </p:nvSpPr>
        <p:spPr bwMode="auto">
          <a:xfrm>
            <a:off x="2959653" y="309758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A42B2650-ED7F-4C63-B131-BFF675A07CB5}"/>
              </a:ext>
            </a:extLst>
          </p:cNvPr>
          <p:cNvSpPr/>
          <p:nvPr/>
        </p:nvSpPr>
        <p:spPr bwMode="auto">
          <a:xfrm>
            <a:off x="4644008" y="3097583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4" name="Đường kết nối Mũi tên Thẳng 33">
            <a:extLst>
              <a:ext uri="{FF2B5EF4-FFF2-40B4-BE49-F238E27FC236}">
                <a16:creationId xmlns:a16="http://schemas.microsoft.com/office/drawing/2014/main" id="{A5C7EFF1-0ACE-4CDE-902A-009DAAC01FBD}"/>
              </a:ext>
            </a:extLst>
          </p:cNvPr>
          <p:cNvCxnSpPr>
            <a:cxnSpLocks/>
            <a:stCxn id="27" idx="5"/>
            <a:endCxn id="33" idx="1"/>
          </p:cNvCxnSpPr>
          <p:nvPr/>
        </p:nvCxnSpPr>
        <p:spPr bwMode="auto">
          <a:xfrm>
            <a:off x="4273239" y="2831807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2A2E927C-4186-4BE6-B25A-79FFA3A735A5}"/>
              </a:ext>
            </a:extLst>
          </p:cNvPr>
          <p:cNvSpPr txBox="1"/>
          <p:nvPr/>
        </p:nvSpPr>
        <p:spPr>
          <a:xfrm>
            <a:off x="92604" y="1540594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6 </a:t>
            </a:r>
            <a:r>
              <a:rPr lang="en-US" dirty="0" err="1"/>
              <a:t>vào</a:t>
            </a:r>
            <a:endParaRPr lang="en-US" dirty="0"/>
          </a:p>
        </p:txBody>
      </p:sp>
      <p:cxnSp>
        <p:nvCxnSpPr>
          <p:cNvPr id="14" name="Đường kết nối Mũi tên Thẳng 13">
            <a:extLst>
              <a:ext uri="{FF2B5EF4-FFF2-40B4-BE49-F238E27FC236}">
                <a16:creationId xmlns:a16="http://schemas.microsoft.com/office/drawing/2014/main" id="{FD14BE80-3AB3-41B7-8241-FC1DF4E4D9D0}"/>
              </a:ext>
            </a:extLst>
          </p:cNvPr>
          <p:cNvCxnSpPr>
            <a:stCxn id="27" idx="3"/>
            <a:endCxn id="31" idx="7"/>
          </p:cNvCxnSpPr>
          <p:nvPr/>
        </p:nvCxnSpPr>
        <p:spPr>
          <a:xfrm flipH="1">
            <a:off x="3512817" y="2831807"/>
            <a:ext cx="302166" cy="339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ình Bầu dục 17">
            <a:extLst>
              <a:ext uri="{FF2B5EF4-FFF2-40B4-BE49-F238E27FC236}">
                <a16:creationId xmlns:a16="http://schemas.microsoft.com/office/drawing/2014/main" id="{4B2A54D3-13A5-4224-8425-8D029389D093}"/>
              </a:ext>
            </a:extLst>
          </p:cNvPr>
          <p:cNvSpPr/>
          <p:nvPr/>
        </p:nvSpPr>
        <p:spPr bwMode="auto">
          <a:xfrm>
            <a:off x="5536277" y="3789040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19" name="Đường kết nối Mũi tên Thẳng 18">
            <a:extLst>
              <a:ext uri="{FF2B5EF4-FFF2-40B4-BE49-F238E27FC236}">
                <a16:creationId xmlns:a16="http://schemas.microsoft.com/office/drawing/2014/main" id="{C2CC4628-A913-4B84-AE8A-129B9DFB7386}"/>
              </a:ext>
            </a:extLst>
          </p:cNvPr>
          <p:cNvCxnSpPr>
            <a:cxnSpLocks/>
            <a:endCxn id="18" idx="1"/>
          </p:cNvCxnSpPr>
          <p:nvPr/>
        </p:nvCxnSpPr>
        <p:spPr bwMode="auto">
          <a:xfrm>
            <a:off x="5165508" y="3523264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994A791-83A7-49D0-B126-116446E5DD73}"/>
              </a:ext>
            </a:extLst>
          </p:cNvPr>
          <p:cNvSpPr txBox="1"/>
          <p:nvPr/>
        </p:nvSpPr>
        <p:spPr>
          <a:xfrm>
            <a:off x="167186" y="4479801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2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/>
              <a:t>=&gt;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2 </a:t>
            </a:r>
            <a:r>
              <a:rPr lang="en-US" dirty="0" err="1"/>
              <a:t>với</a:t>
            </a:r>
            <a:r>
              <a:rPr lang="en-US" dirty="0"/>
              <a:t> Root = 2 &amp; Pivot = 4</a:t>
            </a:r>
          </a:p>
        </p:txBody>
      </p:sp>
    </p:spTree>
    <p:extLst>
      <p:ext uri="{BB962C8B-B14F-4D97-AF65-F5344CB8AC3E}">
        <p14:creationId xmlns:p14="http://schemas.microsoft.com/office/powerpoint/2010/main" val="16428181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64D51D99-B9C3-4109-AC6C-584E82E5F356}"/>
              </a:ext>
            </a:extLst>
          </p:cNvPr>
          <p:cNvSpPr/>
          <p:nvPr/>
        </p:nvSpPr>
        <p:spPr bwMode="auto">
          <a:xfrm>
            <a:off x="2762100" y="198808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Hình Bầu dục 24">
            <a:extLst>
              <a:ext uri="{FF2B5EF4-FFF2-40B4-BE49-F238E27FC236}">
                <a16:creationId xmlns:a16="http://schemas.microsoft.com/office/drawing/2014/main" id="{2AA1D669-7E38-4F94-8BDA-110FA5AE31ED}"/>
              </a:ext>
            </a:extLst>
          </p:cNvPr>
          <p:cNvSpPr/>
          <p:nvPr/>
        </p:nvSpPr>
        <p:spPr bwMode="auto">
          <a:xfrm>
            <a:off x="3707904" y="141277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Hình Bầu dục 26">
            <a:extLst>
              <a:ext uri="{FF2B5EF4-FFF2-40B4-BE49-F238E27FC236}">
                <a16:creationId xmlns:a16="http://schemas.microsoft.com/office/drawing/2014/main" id="{1270CA0B-9F75-456E-ABF2-2C12330E3DBE}"/>
              </a:ext>
            </a:extLst>
          </p:cNvPr>
          <p:cNvSpPr/>
          <p:nvPr/>
        </p:nvSpPr>
        <p:spPr bwMode="auto">
          <a:xfrm>
            <a:off x="4656179" y="194020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9" name="Đường kết nối Mũi tên Thẳng 28">
            <a:extLst>
              <a:ext uri="{FF2B5EF4-FFF2-40B4-BE49-F238E27FC236}">
                <a16:creationId xmlns:a16="http://schemas.microsoft.com/office/drawing/2014/main" id="{BF0C1F85-5600-4065-A8B7-C6EB3CE12861}"/>
              </a:ext>
            </a:extLst>
          </p:cNvPr>
          <p:cNvCxnSpPr>
            <a:cxnSpLocks/>
            <a:endCxn id="24" idx="7"/>
          </p:cNvCxnSpPr>
          <p:nvPr/>
        </p:nvCxnSpPr>
        <p:spPr bwMode="auto">
          <a:xfrm flipH="1">
            <a:off x="3315264" y="1866384"/>
            <a:ext cx="521044" cy="195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Đường kết nối Mũi tên Thẳng 29">
            <a:extLst>
              <a:ext uri="{FF2B5EF4-FFF2-40B4-BE49-F238E27FC236}">
                <a16:creationId xmlns:a16="http://schemas.microsoft.com/office/drawing/2014/main" id="{E0605A99-0FF2-4E6E-8D2B-98F7964EEB60}"/>
              </a:ext>
            </a:extLst>
          </p:cNvPr>
          <p:cNvCxnSpPr>
            <a:cxnSpLocks/>
            <a:stCxn id="25" idx="5"/>
            <a:endCxn id="27" idx="1"/>
          </p:cNvCxnSpPr>
          <p:nvPr/>
        </p:nvCxnSpPr>
        <p:spPr bwMode="auto">
          <a:xfrm>
            <a:off x="4261068" y="1843015"/>
            <a:ext cx="490019" cy="17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Hình Bầu dục 30">
            <a:extLst>
              <a:ext uri="{FF2B5EF4-FFF2-40B4-BE49-F238E27FC236}">
                <a16:creationId xmlns:a16="http://schemas.microsoft.com/office/drawing/2014/main" id="{B5CF611C-D4A7-4870-99B2-1A6FF1AE1299}"/>
              </a:ext>
            </a:extLst>
          </p:cNvPr>
          <p:cNvSpPr/>
          <p:nvPr/>
        </p:nvSpPr>
        <p:spPr bwMode="auto">
          <a:xfrm>
            <a:off x="3895757" y="263621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A42B2650-ED7F-4C63-B131-BFF675A07CB5}"/>
              </a:ext>
            </a:extLst>
          </p:cNvPr>
          <p:cNvSpPr/>
          <p:nvPr/>
        </p:nvSpPr>
        <p:spPr bwMode="auto">
          <a:xfrm>
            <a:off x="5580112" y="263621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4" name="Đường kết nối Mũi tên Thẳng 33">
            <a:extLst>
              <a:ext uri="{FF2B5EF4-FFF2-40B4-BE49-F238E27FC236}">
                <a16:creationId xmlns:a16="http://schemas.microsoft.com/office/drawing/2014/main" id="{A5C7EFF1-0ACE-4CDE-902A-009DAAC01FBD}"/>
              </a:ext>
            </a:extLst>
          </p:cNvPr>
          <p:cNvCxnSpPr>
            <a:cxnSpLocks/>
            <a:stCxn id="27" idx="5"/>
            <a:endCxn id="33" idx="1"/>
          </p:cNvCxnSpPr>
          <p:nvPr/>
        </p:nvCxnSpPr>
        <p:spPr bwMode="auto">
          <a:xfrm>
            <a:off x="5209343" y="2370439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Đường kết nối Mũi tên Thẳng 13">
            <a:extLst>
              <a:ext uri="{FF2B5EF4-FFF2-40B4-BE49-F238E27FC236}">
                <a16:creationId xmlns:a16="http://schemas.microsoft.com/office/drawing/2014/main" id="{FD14BE80-3AB3-41B7-8241-FC1DF4E4D9D0}"/>
              </a:ext>
            </a:extLst>
          </p:cNvPr>
          <p:cNvCxnSpPr>
            <a:stCxn id="27" idx="3"/>
            <a:endCxn id="31" idx="7"/>
          </p:cNvCxnSpPr>
          <p:nvPr/>
        </p:nvCxnSpPr>
        <p:spPr>
          <a:xfrm flipH="1">
            <a:off x="4448921" y="2370439"/>
            <a:ext cx="302166" cy="339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Hình Bầu dục 17">
            <a:extLst>
              <a:ext uri="{FF2B5EF4-FFF2-40B4-BE49-F238E27FC236}">
                <a16:creationId xmlns:a16="http://schemas.microsoft.com/office/drawing/2014/main" id="{4B2A54D3-13A5-4224-8425-8D029389D093}"/>
              </a:ext>
            </a:extLst>
          </p:cNvPr>
          <p:cNvSpPr/>
          <p:nvPr/>
        </p:nvSpPr>
        <p:spPr bwMode="auto">
          <a:xfrm>
            <a:off x="6472381" y="332767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19" name="Đường kết nối Mũi tên Thẳng 18">
            <a:extLst>
              <a:ext uri="{FF2B5EF4-FFF2-40B4-BE49-F238E27FC236}">
                <a16:creationId xmlns:a16="http://schemas.microsoft.com/office/drawing/2014/main" id="{C2CC4628-A913-4B84-AE8A-129B9DFB7386}"/>
              </a:ext>
            </a:extLst>
          </p:cNvPr>
          <p:cNvCxnSpPr>
            <a:cxnSpLocks/>
            <a:endCxn id="18" idx="1"/>
          </p:cNvCxnSpPr>
          <p:nvPr/>
        </p:nvCxnSpPr>
        <p:spPr bwMode="auto">
          <a:xfrm>
            <a:off x="6101612" y="3061896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994A791-83A7-49D0-B126-116446E5DD73}"/>
              </a:ext>
            </a:extLst>
          </p:cNvPr>
          <p:cNvSpPr txBox="1"/>
          <p:nvPr/>
        </p:nvSpPr>
        <p:spPr>
          <a:xfrm>
            <a:off x="187457" y="2933368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2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/>
              <a:t>=&gt;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2 </a:t>
            </a:r>
            <a:r>
              <a:rPr lang="en-US" dirty="0" err="1"/>
              <a:t>với</a:t>
            </a:r>
            <a:r>
              <a:rPr lang="en-US" dirty="0"/>
              <a:t> Root = 2 &amp; Pivot = 4</a:t>
            </a:r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F84FE806-9480-47DA-8B0C-5C83F4319A92}"/>
              </a:ext>
            </a:extLst>
          </p:cNvPr>
          <p:cNvSpPr/>
          <p:nvPr/>
        </p:nvSpPr>
        <p:spPr bwMode="auto">
          <a:xfrm>
            <a:off x="2327343" y="529195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F371860B-99F9-4E6C-8B1D-CE87A5EED3AF}"/>
              </a:ext>
            </a:extLst>
          </p:cNvPr>
          <p:cNvSpPr/>
          <p:nvPr/>
        </p:nvSpPr>
        <p:spPr bwMode="auto">
          <a:xfrm>
            <a:off x="3273147" y="471664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3" name="Hình Bầu dục 22">
            <a:extLst>
              <a:ext uri="{FF2B5EF4-FFF2-40B4-BE49-F238E27FC236}">
                <a16:creationId xmlns:a16="http://schemas.microsoft.com/office/drawing/2014/main" id="{DE6071EC-5420-4F2F-BCFA-B3B3C80747FD}"/>
              </a:ext>
            </a:extLst>
          </p:cNvPr>
          <p:cNvSpPr/>
          <p:nvPr/>
        </p:nvSpPr>
        <p:spPr bwMode="auto">
          <a:xfrm>
            <a:off x="4275968" y="403324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6" name="Đường kết nối Mũi tên Thẳng 25">
            <a:extLst>
              <a:ext uri="{FF2B5EF4-FFF2-40B4-BE49-F238E27FC236}">
                <a16:creationId xmlns:a16="http://schemas.microsoft.com/office/drawing/2014/main" id="{17AA3E74-2348-48D1-9B2D-18B684F34A9C}"/>
              </a:ext>
            </a:extLst>
          </p:cNvPr>
          <p:cNvCxnSpPr>
            <a:cxnSpLocks/>
            <a:endCxn id="21" idx="7"/>
          </p:cNvCxnSpPr>
          <p:nvPr/>
        </p:nvCxnSpPr>
        <p:spPr bwMode="auto">
          <a:xfrm flipH="1">
            <a:off x="2880507" y="5170251"/>
            <a:ext cx="521044" cy="195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Hình Bầu dục 27">
            <a:extLst>
              <a:ext uri="{FF2B5EF4-FFF2-40B4-BE49-F238E27FC236}">
                <a16:creationId xmlns:a16="http://schemas.microsoft.com/office/drawing/2014/main" id="{9C1F11ED-5417-4D70-9C46-3323C3DC89F8}"/>
              </a:ext>
            </a:extLst>
          </p:cNvPr>
          <p:cNvSpPr/>
          <p:nvPr/>
        </p:nvSpPr>
        <p:spPr bwMode="auto">
          <a:xfrm>
            <a:off x="3902008" y="543585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2" name="Hình Bầu dục 31">
            <a:extLst>
              <a:ext uri="{FF2B5EF4-FFF2-40B4-BE49-F238E27FC236}">
                <a16:creationId xmlns:a16="http://schemas.microsoft.com/office/drawing/2014/main" id="{DC174BAE-41ED-4962-9189-CFCD71E6457E}"/>
              </a:ext>
            </a:extLst>
          </p:cNvPr>
          <p:cNvSpPr/>
          <p:nvPr/>
        </p:nvSpPr>
        <p:spPr bwMode="auto">
          <a:xfrm>
            <a:off x="5199901" y="472926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5" name="Đường kết nối Mũi tên Thẳng 34">
            <a:extLst>
              <a:ext uri="{FF2B5EF4-FFF2-40B4-BE49-F238E27FC236}">
                <a16:creationId xmlns:a16="http://schemas.microsoft.com/office/drawing/2014/main" id="{60568DB7-C56A-409C-B712-B2BFFE018403}"/>
              </a:ext>
            </a:extLst>
          </p:cNvPr>
          <p:cNvCxnSpPr>
            <a:cxnSpLocks/>
            <a:stCxn id="23" idx="5"/>
            <a:endCxn id="32" idx="1"/>
          </p:cNvCxnSpPr>
          <p:nvPr/>
        </p:nvCxnSpPr>
        <p:spPr bwMode="auto">
          <a:xfrm>
            <a:off x="4829132" y="4463486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Hình Bầu dục 36">
            <a:extLst>
              <a:ext uri="{FF2B5EF4-FFF2-40B4-BE49-F238E27FC236}">
                <a16:creationId xmlns:a16="http://schemas.microsoft.com/office/drawing/2014/main" id="{8D48A20C-8586-47A1-B48A-8A22011EC449}"/>
              </a:ext>
            </a:extLst>
          </p:cNvPr>
          <p:cNvSpPr/>
          <p:nvPr/>
        </p:nvSpPr>
        <p:spPr bwMode="auto">
          <a:xfrm>
            <a:off x="6092170" y="542071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38" name="Đường kết nối Mũi tên Thẳng 37">
            <a:extLst>
              <a:ext uri="{FF2B5EF4-FFF2-40B4-BE49-F238E27FC236}">
                <a16:creationId xmlns:a16="http://schemas.microsoft.com/office/drawing/2014/main" id="{E14DF6A0-47BE-4E09-AF33-3D09F57E7EB1}"/>
              </a:ext>
            </a:extLst>
          </p:cNvPr>
          <p:cNvCxnSpPr>
            <a:cxnSpLocks/>
            <a:endCxn id="37" idx="1"/>
          </p:cNvCxnSpPr>
          <p:nvPr/>
        </p:nvCxnSpPr>
        <p:spPr bwMode="auto">
          <a:xfrm>
            <a:off x="5721401" y="5154943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Đường kết nối Mũi tên Thẳng 11">
            <a:extLst>
              <a:ext uri="{FF2B5EF4-FFF2-40B4-BE49-F238E27FC236}">
                <a16:creationId xmlns:a16="http://schemas.microsoft.com/office/drawing/2014/main" id="{BCB4E821-9480-4881-A1B4-3CD997AA9A62}"/>
              </a:ext>
            </a:extLst>
          </p:cNvPr>
          <p:cNvCxnSpPr>
            <a:stCxn id="23" idx="3"/>
            <a:endCxn id="22" idx="7"/>
          </p:cNvCxnSpPr>
          <p:nvPr/>
        </p:nvCxnSpPr>
        <p:spPr>
          <a:xfrm flipH="1">
            <a:off x="3826311" y="4463486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Đường kết nối Mũi tên Thẳng 14">
            <a:extLst>
              <a:ext uri="{FF2B5EF4-FFF2-40B4-BE49-F238E27FC236}">
                <a16:creationId xmlns:a16="http://schemas.microsoft.com/office/drawing/2014/main" id="{A932818B-0179-4D8B-9373-6F81AACE6D09}"/>
              </a:ext>
            </a:extLst>
          </p:cNvPr>
          <p:cNvCxnSpPr>
            <a:stCxn id="22" idx="5"/>
            <a:endCxn id="28" idx="1"/>
          </p:cNvCxnSpPr>
          <p:nvPr/>
        </p:nvCxnSpPr>
        <p:spPr>
          <a:xfrm>
            <a:off x="3826311" y="5146882"/>
            <a:ext cx="170605" cy="36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79794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994A791-83A7-49D0-B126-116446E5DD73}"/>
              </a:ext>
            </a:extLst>
          </p:cNvPr>
          <p:cNvSpPr txBox="1"/>
          <p:nvPr/>
        </p:nvSpPr>
        <p:spPr>
          <a:xfrm>
            <a:off x="113126" y="1556431"/>
            <a:ext cx="2204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7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F84FE806-9480-47DA-8B0C-5C83F4319A92}"/>
              </a:ext>
            </a:extLst>
          </p:cNvPr>
          <p:cNvSpPr/>
          <p:nvPr/>
        </p:nvSpPr>
        <p:spPr bwMode="auto">
          <a:xfrm>
            <a:off x="1615263" y="277520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F371860B-99F9-4E6C-8B1D-CE87A5EED3AF}"/>
              </a:ext>
            </a:extLst>
          </p:cNvPr>
          <p:cNvSpPr/>
          <p:nvPr/>
        </p:nvSpPr>
        <p:spPr bwMode="auto">
          <a:xfrm>
            <a:off x="2561067" y="219990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3" name="Hình Bầu dục 22">
            <a:extLst>
              <a:ext uri="{FF2B5EF4-FFF2-40B4-BE49-F238E27FC236}">
                <a16:creationId xmlns:a16="http://schemas.microsoft.com/office/drawing/2014/main" id="{DE6071EC-5420-4F2F-BCFA-B3B3C80747FD}"/>
              </a:ext>
            </a:extLst>
          </p:cNvPr>
          <p:cNvSpPr/>
          <p:nvPr/>
        </p:nvSpPr>
        <p:spPr bwMode="auto">
          <a:xfrm>
            <a:off x="3563888" y="151650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6" name="Đường kết nối Mũi tên Thẳng 25">
            <a:extLst>
              <a:ext uri="{FF2B5EF4-FFF2-40B4-BE49-F238E27FC236}">
                <a16:creationId xmlns:a16="http://schemas.microsoft.com/office/drawing/2014/main" id="{17AA3E74-2348-48D1-9B2D-18B684F34A9C}"/>
              </a:ext>
            </a:extLst>
          </p:cNvPr>
          <p:cNvCxnSpPr>
            <a:cxnSpLocks/>
            <a:endCxn id="21" idx="7"/>
          </p:cNvCxnSpPr>
          <p:nvPr/>
        </p:nvCxnSpPr>
        <p:spPr bwMode="auto">
          <a:xfrm flipH="1">
            <a:off x="2168427" y="2653508"/>
            <a:ext cx="521044" cy="195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Hình Bầu dục 27">
            <a:extLst>
              <a:ext uri="{FF2B5EF4-FFF2-40B4-BE49-F238E27FC236}">
                <a16:creationId xmlns:a16="http://schemas.microsoft.com/office/drawing/2014/main" id="{9C1F11ED-5417-4D70-9C46-3323C3DC89F8}"/>
              </a:ext>
            </a:extLst>
          </p:cNvPr>
          <p:cNvSpPr/>
          <p:nvPr/>
        </p:nvSpPr>
        <p:spPr bwMode="auto">
          <a:xfrm>
            <a:off x="3189928" y="291910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2" name="Hình Bầu dục 31">
            <a:extLst>
              <a:ext uri="{FF2B5EF4-FFF2-40B4-BE49-F238E27FC236}">
                <a16:creationId xmlns:a16="http://schemas.microsoft.com/office/drawing/2014/main" id="{DC174BAE-41ED-4962-9189-CFCD71E6457E}"/>
              </a:ext>
            </a:extLst>
          </p:cNvPr>
          <p:cNvSpPr/>
          <p:nvPr/>
        </p:nvSpPr>
        <p:spPr bwMode="auto">
          <a:xfrm>
            <a:off x="4487821" y="221251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5" name="Đường kết nối Mũi tên Thẳng 34">
            <a:extLst>
              <a:ext uri="{FF2B5EF4-FFF2-40B4-BE49-F238E27FC236}">
                <a16:creationId xmlns:a16="http://schemas.microsoft.com/office/drawing/2014/main" id="{60568DB7-C56A-409C-B712-B2BFFE018403}"/>
              </a:ext>
            </a:extLst>
          </p:cNvPr>
          <p:cNvCxnSpPr>
            <a:cxnSpLocks/>
            <a:stCxn id="23" idx="5"/>
            <a:endCxn id="32" idx="1"/>
          </p:cNvCxnSpPr>
          <p:nvPr/>
        </p:nvCxnSpPr>
        <p:spPr bwMode="auto">
          <a:xfrm>
            <a:off x="4117052" y="1946743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Hình Bầu dục 36">
            <a:extLst>
              <a:ext uri="{FF2B5EF4-FFF2-40B4-BE49-F238E27FC236}">
                <a16:creationId xmlns:a16="http://schemas.microsoft.com/office/drawing/2014/main" id="{8D48A20C-8586-47A1-B48A-8A22011EC449}"/>
              </a:ext>
            </a:extLst>
          </p:cNvPr>
          <p:cNvSpPr/>
          <p:nvPr/>
        </p:nvSpPr>
        <p:spPr bwMode="auto">
          <a:xfrm>
            <a:off x="5380090" y="290397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38" name="Đường kết nối Mũi tên Thẳng 37">
            <a:extLst>
              <a:ext uri="{FF2B5EF4-FFF2-40B4-BE49-F238E27FC236}">
                <a16:creationId xmlns:a16="http://schemas.microsoft.com/office/drawing/2014/main" id="{E14DF6A0-47BE-4E09-AF33-3D09F57E7EB1}"/>
              </a:ext>
            </a:extLst>
          </p:cNvPr>
          <p:cNvCxnSpPr>
            <a:cxnSpLocks/>
            <a:endCxn id="37" idx="1"/>
          </p:cNvCxnSpPr>
          <p:nvPr/>
        </p:nvCxnSpPr>
        <p:spPr bwMode="auto">
          <a:xfrm>
            <a:off x="5009321" y="2638200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Đường kết nối Mũi tên Thẳng 11">
            <a:extLst>
              <a:ext uri="{FF2B5EF4-FFF2-40B4-BE49-F238E27FC236}">
                <a16:creationId xmlns:a16="http://schemas.microsoft.com/office/drawing/2014/main" id="{BCB4E821-9480-4881-A1B4-3CD997AA9A62}"/>
              </a:ext>
            </a:extLst>
          </p:cNvPr>
          <p:cNvCxnSpPr>
            <a:stCxn id="23" idx="3"/>
            <a:endCxn id="22" idx="7"/>
          </p:cNvCxnSpPr>
          <p:nvPr/>
        </p:nvCxnSpPr>
        <p:spPr>
          <a:xfrm flipH="1">
            <a:off x="3114231" y="1946743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Đường kết nối Mũi tên Thẳng 14">
            <a:extLst>
              <a:ext uri="{FF2B5EF4-FFF2-40B4-BE49-F238E27FC236}">
                <a16:creationId xmlns:a16="http://schemas.microsoft.com/office/drawing/2014/main" id="{A932818B-0179-4D8B-9373-6F81AACE6D09}"/>
              </a:ext>
            </a:extLst>
          </p:cNvPr>
          <p:cNvCxnSpPr>
            <a:stCxn id="22" idx="5"/>
            <a:endCxn id="28" idx="1"/>
          </p:cNvCxnSpPr>
          <p:nvPr/>
        </p:nvCxnSpPr>
        <p:spPr>
          <a:xfrm>
            <a:off x="3114231" y="2630139"/>
            <a:ext cx="170605" cy="36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Hình Bầu dục 35">
            <a:extLst>
              <a:ext uri="{FF2B5EF4-FFF2-40B4-BE49-F238E27FC236}">
                <a16:creationId xmlns:a16="http://schemas.microsoft.com/office/drawing/2014/main" id="{834A4B61-160C-48C2-A3EB-404F805CB562}"/>
              </a:ext>
            </a:extLst>
          </p:cNvPr>
          <p:cNvSpPr/>
          <p:nvPr/>
        </p:nvSpPr>
        <p:spPr bwMode="auto">
          <a:xfrm>
            <a:off x="6228184" y="357301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39" name="Đường kết nối Mũi tên Thẳng 38">
            <a:extLst>
              <a:ext uri="{FF2B5EF4-FFF2-40B4-BE49-F238E27FC236}">
                <a16:creationId xmlns:a16="http://schemas.microsoft.com/office/drawing/2014/main" id="{B84CC59C-074A-4702-AD0A-EC1367247158}"/>
              </a:ext>
            </a:extLst>
          </p:cNvPr>
          <p:cNvCxnSpPr>
            <a:cxnSpLocks/>
            <a:endCxn id="36" idx="1"/>
          </p:cNvCxnSpPr>
          <p:nvPr/>
        </p:nvCxnSpPr>
        <p:spPr bwMode="auto">
          <a:xfrm>
            <a:off x="5857415" y="3307240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B3EE779-EBBC-4342-B8F5-F477CB45E3AA}"/>
              </a:ext>
            </a:extLst>
          </p:cNvPr>
          <p:cNvSpPr txBox="1"/>
          <p:nvPr/>
        </p:nvSpPr>
        <p:spPr>
          <a:xfrm>
            <a:off x="10694" y="3745387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5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/>
              <a:t>=&gt;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5 </a:t>
            </a:r>
            <a:r>
              <a:rPr lang="en-US" dirty="0" err="1"/>
              <a:t>với</a:t>
            </a:r>
            <a:r>
              <a:rPr lang="en-US" dirty="0"/>
              <a:t> Root = 5 &amp; Pivot = 6</a:t>
            </a:r>
          </a:p>
        </p:txBody>
      </p:sp>
      <p:sp>
        <p:nvSpPr>
          <p:cNvPr id="40" name="Hình Bầu dục 39">
            <a:extLst>
              <a:ext uri="{FF2B5EF4-FFF2-40B4-BE49-F238E27FC236}">
                <a16:creationId xmlns:a16="http://schemas.microsoft.com/office/drawing/2014/main" id="{51B9D47C-1B23-469A-9FCE-5F3BF4B2B076}"/>
              </a:ext>
            </a:extLst>
          </p:cNvPr>
          <p:cNvSpPr/>
          <p:nvPr/>
        </p:nvSpPr>
        <p:spPr bwMode="auto">
          <a:xfrm>
            <a:off x="3100221" y="551095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1" name="Hình Bầu dục 40">
            <a:extLst>
              <a:ext uri="{FF2B5EF4-FFF2-40B4-BE49-F238E27FC236}">
                <a16:creationId xmlns:a16="http://schemas.microsoft.com/office/drawing/2014/main" id="{6907AC56-DE61-4B76-BDB9-0450351DDF94}"/>
              </a:ext>
            </a:extLst>
          </p:cNvPr>
          <p:cNvSpPr/>
          <p:nvPr/>
        </p:nvSpPr>
        <p:spPr bwMode="auto">
          <a:xfrm>
            <a:off x="3977394" y="479793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2" name="Hình Bầu dục 41">
            <a:extLst>
              <a:ext uri="{FF2B5EF4-FFF2-40B4-BE49-F238E27FC236}">
                <a16:creationId xmlns:a16="http://schemas.microsoft.com/office/drawing/2014/main" id="{D8108486-DF7A-4DEF-9861-DB8FBA5618EC}"/>
              </a:ext>
            </a:extLst>
          </p:cNvPr>
          <p:cNvSpPr/>
          <p:nvPr/>
        </p:nvSpPr>
        <p:spPr bwMode="auto">
          <a:xfrm>
            <a:off x="4980215" y="411453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43" name="Đường kết nối Mũi tên Thẳng 42">
            <a:extLst>
              <a:ext uri="{FF2B5EF4-FFF2-40B4-BE49-F238E27FC236}">
                <a16:creationId xmlns:a16="http://schemas.microsoft.com/office/drawing/2014/main" id="{3700443C-8D72-45EA-B2E7-E9FCE4FCC910}"/>
              </a:ext>
            </a:extLst>
          </p:cNvPr>
          <p:cNvCxnSpPr>
            <a:cxnSpLocks/>
            <a:stCxn id="41" idx="3"/>
            <a:endCxn id="40" idx="7"/>
          </p:cNvCxnSpPr>
          <p:nvPr/>
        </p:nvCxnSpPr>
        <p:spPr bwMode="auto">
          <a:xfrm flipH="1">
            <a:off x="3653385" y="5228172"/>
            <a:ext cx="418917" cy="35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Hình Bầu dục 43">
            <a:extLst>
              <a:ext uri="{FF2B5EF4-FFF2-40B4-BE49-F238E27FC236}">
                <a16:creationId xmlns:a16="http://schemas.microsoft.com/office/drawing/2014/main" id="{1079FEB5-A56A-47F8-B515-5835A057BD30}"/>
              </a:ext>
            </a:extLst>
          </p:cNvPr>
          <p:cNvSpPr/>
          <p:nvPr/>
        </p:nvSpPr>
        <p:spPr bwMode="auto">
          <a:xfrm>
            <a:off x="4530558" y="556857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5" name="Hình Bầu dục 44">
            <a:extLst>
              <a:ext uri="{FF2B5EF4-FFF2-40B4-BE49-F238E27FC236}">
                <a16:creationId xmlns:a16="http://schemas.microsoft.com/office/drawing/2014/main" id="{66FAF8EF-3D38-4197-9E96-86DD54F07C92}"/>
              </a:ext>
            </a:extLst>
          </p:cNvPr>
          <p:cNvSpPr/>
          <p:nvPr/>
        </p:nvSpPr>
        <p:spPr bwMode="auto">
          <a:xfrm>
            <a:off x="5926019" y="479121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46" name="Đường kết nối Mũi tên Thẳng 45">
            <a:extLst>
              <a:ext uri="{FF2B5EF4-FFF2-40B4-BE49-F238E27FC236}">
                <a16:creationId xmlns:a16="http://schemas.microsoft.com/office/drawing/2014/main" id="{D8B1D82F-4378-48F1-BE91-48F4D1C0E25F}"/>
              </a:ext>
            </a:extLst>
          </p:cNvPr>
          <p:cNvCxnSpPr>
            <a:cxnSpLocks/>
            <a:stCxn id="42" idx="5"/>
            <a:endCxn id="45" idx="1"/>
          </p:cNvCxnSpPr>
          <p:nvPr/>
        </p:nvCxnSpPr>
        <p:spPr bwMode="auto">
          <a:xfrm>
            <a:off x="5533379" y="4544776"/>
            <a:ext cx="487548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Hình Bầu dục 46">
            <a:extLst>
              <a:ext uri="{FF2B5EF4-FFF2-40B4-BE49-F238E27FC236}">
                <a16:creationId xmlns:a16="http://schemas.microsoft.com/office/drawing/2014/main" id="{F388E946-307D-425B-8307-91125747A7F5}"/>
              </a:ext>
            </a:extLst>
          </p:cNvPr>
          <p:cNvSpPr/>
          <p:nvPr/>
        </p:nvSpPr>
        <p:spPr bwMode="auto">
          <a:xfrm>
            <a:off x="5439680" y="554171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49" name="Đường kết nối Mũi tên Thẳng 48">
            <a:extLst>
              <a:ext uri="{FF2B5EF4-FFF2-40B4-BE49-F238E27FC236}">
                <a16:creationId xmlns:a16="http://schemas.microsoft.com/office/drawing/2014/main" id="{7E90738E-B96D-41A7-87DD-6F72EABF2946}"/>
              </a:ext>
            </a:extLst>
          </p:cNvPr>
          <p:cNvCxnSpPr>
            <a:stCxn id="42" idx="3"/>
            <a:endCxn id="41" idx="7"/>
          </p:cNvCxnSpPr>
          <p:nvPr/>
        </p:nvCxnSpPr>
        <p:spPr bwMode="auto">
          <a:xfrm flipH="1">
            <a:off x="4530558" y="4544776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Đường kết nối Mũi tên Thẳng 49">
            <a:extLst>
              <a:ext uri="{FF2B5EF4-FFF2-40B4-BE49-F238E27FC236}">
                <a16:creationId xmlns:a16="http://schemas.microsoft.com/office/drawing/2014/main" id="{AA8009C3-67C4-4C05-A518-3A9A16514334}"/>
              </a:ext>
            </a:extLst>
          </p:cNvPr>
          <p:cNvCxnSpPr>
            <a:stCxn id="41" idx="5"/>
            <a:endCxn id="44" idx="1"/>
          </p:cNvCxnSpPr>
          <p:nvPr/>
        </p:nvCxnSpPr>
        <p:spPr bwMode="auto">
          <a:xfrm>
            <a:off x="4530558" y="5228172"/>
            <a:ext cx="94908" cy="41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Hình Bầu dục 50">
            <a:extLst>
              <a:ext uri="{FF2B5EF4-FFF2-40B4-BE49-F238E27FC236}">
                <a16:creationId xmlns:a16="http://schemas.microsoft.com/office/drawing/2014/main" id="{ADA994E9-7072-4B75-AE6D-3E70945C2526}"/>
              </a:ext>
            </a:extLst>
          </p:cNvPr>
          <p:cNvSpPr/>
          <p:nvPr/>
        </p:nvSpPr>
        <p:spPr bwMode="auto">
          <a:xfrm>
            <a:off x="6846588" y="550536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52" name="Đường kết nối Mũi tên Thẳng 51">
            <a:extLst>
              <a:ext uri="{FF2B5EF4-FFF2-40B4-BE49-F238E27FC236}">
                <a16:creationId xmlns:a16="http://schemas.microsoft.com/office/drawing/2014/main" id="{0E06B53A-F1E9-4DB6-B358-FCAF678AF711}"/>
              </a:ext>
            </a:extLst>
          </p:cNvPr>
          <p:cNvCxnSpPr>
            <a:cxnSpLocks/>
            <a:endCxn id="51" idx="1"/>
          </p:cNvCxnSpPr>
          <p:nvPr/>
        </p:nvCxnSpPr>
        <p:spPr bwMode="auto">
          <a:xfrm>
            <a:off x="6475819" y="5239591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Đường kết nối Mũi tên Thẳng 16">
            <a:extLst>
              <a:ext uri="{FF2B5EF4-FFF2-40B4-BE49-F238E27FC236}">
                <a16:creationId xmlns:a16="http://schemas.microsoft.com/office/drawing/2014/main" id="{08AC3725-8B9E-4971-AC55-2C9B4B5F5A5F}"/>
              </a:ext>
            </a:extLst>
          </p:cNvPr>
          <p:cNvCxnSpPr>
            <a:stCxn id="45" idx="3"/>
            <a:endCxn id="47" idx="0"/>
          </p:cNvCxnSpPr>
          <p:nvPr/>
        </p:nvCxnSpPr>
        <p:spPr>
          <a:xfrm flipH="1">
            <a:off x="5763716" y="5221457"/>
            <a:ext cx="257211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65482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994A791-83A7-49D0-B126-116446E5DD73}"/>
              </a:ext>
            </a:extLst>
          </p:cNvPr>
          <p:cNvSpPr txBox="1"/>
          <p:nvPr/>
        </p:nvSpPr>
        <p:spPr>
          <a:xfrm>
            <a:off x="26617" y="1406366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8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</p:txBody>
      </p:sp>
      <p:sp>
        <p:nvSpPr>
          <p:cNvPr id="40" name="Hình Bầu dục 39">
            <a:extLst>
              <a:ext uri="{FF2B5EF4-FFF2-40B4-BE49-F238E27FC236}">
                <a16:creationId xmlns:a16="http://schemas.microsoft.com/office/drawing/2014/main" id="{51B9D47C-1B23-469A-9FCE-5F3BF4B2B076}"/>
              </a:ext>
            </a:extLst>
          </p:cNvPr>
          <p:cNvSpPr/>
          <p:nvPr/>
        </p:nvSpPr>
        <p:spPr bwMode="auto">
          <a:xfrm>
            <a:off x="1611886" y="305768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1" name="Hình Bầu dục 40">
            <a:extLst>
              <a:ext uri="{FF2B5EF4-FFF2-40B4-BE49-F238E27FC236}">
                <a16:creationId xmlns:a16="http://schemas.microsoft.com/office/drawing/2014/main" id="{6907AC56-DE61-4B76-BDB9-0450351DDF94}"/>
              </a:ext>
            </a:extLst>
          </p:cNvPr>
          <p:cNvSpPr/>
          <p:nvPr/>
        </p:nvSpPr>
        <p:spPr bwMode="auto">
          <a:xfrm>
            <a:off x="2489059" y="234467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2" name="Hình Bầu dục 41">
            <a:extLst>
              <a:ext uri="{FF2B5EF4-FFF2-40B4-BE49-F238E27FC236}">
                <a16:creationId xmlns:a16="http://schemas.microsoft.com/office/drawing/2014/main" id="{D8108486-DF7A-4DEF-9861-DB8FBA5618EC}"/>
              </a:ext>
            </a:extLst>
          </p:cNvPr>
          <p:cNvSpPr/>
          <p:nvPr/>
        </p:nvSpPr>
        <p:spPr bwMode="auto">
          <a:xfrm>
            <a:off x="3491880" y="166127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43" name="Đường kết nối Mũi tên Thẳng 42">
            <a:extLst>
              <a:ext uri="{FF2B5EF4-FFF2-40B4-BE49-F238E27FC236}">
                <a16:creationId xmlns:a16="http://schemas.microsoft.com/office/drawing/2014/main" id="{3700443C-8D72-45EA-B2E7-E9FCE4FCC910}"/>
              </a:ext>
            </a:extLst>
          </p:cNvPr>
          <p:cNvCxnSpPr>
            <a:cxnSpLocks/>
            <a:stCxn id="41" idx="3"/>
            <a:endCxn id="40" idx="7"/>
          </p:cNvCxnSpPr>
          <p:nvPr/>
        </p:nvCxnSpPr>
        <p:spPr bwMode="auto">
          <a:xfrm flipH="1">
            <a:off x="2165050" y="2774910"/>
            <a:ext cx="418917" cy="35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Hình Bầu dục 43">
            <a:extLst>
              <a:ext uri="{FF2B5EF4-FFF2-40B4-BE49-F238E27FC236}">
                <a16:creationId xmlns:a16="http://schemas.microsoft.com/office/drawing/2014/main" id="{1079FEB5-A56A-47F8-B515-5835A057BD30}"/>
              </a:ext>
            </a:extLst>
          </p:cNvPr>
          <p:cNvSpPr/>
          <p:nvPr/>
        </p:nvSpPr>
        <p:spPr bwMode="auto">
          <a:xfrm>
            <a:off x="3042223" y="311531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5" name="Hình Bầu dục 44">
            <a:extLst>
              <a:ext uri="{FF2B5EF4-FFF2-40B4-BE49-F238E27FC236}">
                <a16:creationId xmlns:a16="http://schemas.microsoft.com/office/drawing/2014/main" id="{66FAF8EF-3D38-4197-9E96-86DD54F07C92}"/>
              </a:ext>
            </a:extLst>
          </p:cNvPr>
          <p:cNvSpPr/>
          <p:nvPr/>
        </p:nvSpPr>
        <p:spPr bwMode="auto">
          <a:xfrm>
            <a:off x="4437684" y="233795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46" name="Đường kết nối Mũi tên Thẳng 45">
            <a:extLst>
              <a:ext uri="{FF2B5EF4-FFF2-40B4-BE49-F238E27FC236}">
                <a16:creationId xmlns:a16="http://schemas.microsoft.com/office/drawing/2014/main" id="{D8B1D82F-4378-48F1-BE91-48F4D1C0E25F}"/>
              </a:ext>
            </a:extLst>
          </p:cNvPr>
          <p:cNvCxnSpPr>
            <a:cxnSpLocks/>
            <a:stCxn id="42" idx="5"/>
            <a:endCxn id="45" idx="1"/>
          </p:cNvCxnSpPr>
          <p:nvPr/>
        </p:nvCxnSpPr>
        <p:spPr bwMode="auto">
          <a:xfrm>
            <a:off x="4045044" y="2091514"/>
            <a:ext cx="487548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Hình Bầu dục 46">
            <a:extLst>
              <a:ext uri="{FF2B5EF4-FFF2-40B4-BE49-F238E27FC236}">
                <a16:creationId xmlns:a16="http://schemas.microsoft.com/office/drawing/2014/main" id="{F388E946-307D-425B-8307-91125747A7F5}"/>
              </a:ext>
            </a:extLst>
          </p:cNvPr>
          <p:cNvSpPr/>
          <p:nvPr/>
        </p:nvSpPr>
        <p:spPr bwMode="auto">
          <a:xfrm>
            <a:off x="3951345" y="308845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49" name="Đường kết nối Mũi tên Thẳng 48">
            <a:extLst>
              <a:ext uri="{FF2B5EF4-FFF2-40B4-BE49-F238E27FC236}">
                <a16:creationId xmlns:a16="http://schemas.microsoft.com/office/drawing/2014/main" id="{7E90738E-B96D-41A7-87DD-6F72EABF2946}"/>
              </a:ext>
            </a:extLst>
          </p:cNvPr>
          <p:cNvCxnSpPr>
            <a:stCxn id="42" idx="3"/>
            <a:endCxn id="41" idx="7"/>
          </p:cNvCxnSpPr>
          <p:nvPr/>
        </p:nvCxnSpPr>
        <p:spPr bwMode="auto">
          <a:xfrm flipH="1">
            <a:off x="3042223" y="2091514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Đường kết nối Mũi tên Thẳng 49">
            <a:extLst>
              <a:ext uri="{FF2B5EF4-FFF2-40B4-BE49-F238E27FC236}">
                <a16:creationId xmlns:a16="http://schemas.microsoft.com/office/drawing/2014/main" id="{AA8009C3-67C4-4C05-A518-3A9A16514334}"/>
              </a:ext>
            </a:extLst>
          </p:cNvPr>
          <p:cNvCxnSpPr>
            <a:stCxn id="41" idx="5"/>
            <a:endCxn id="44" idx="1"/>
          </p:cNvCxnSpPr>
          <p:nvPr/>
        </p:nvCxnSpPr>
        <p:spPr bwMode="auto">
          <a:xfrm>
            <a:off x="3042223" y="2774910"/>
            <a:ext cx="94908" cy="41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Hình Bầu dục 50">
            <a:extLst>
              <a:ext uri="{FF2B5EF4-FFF2-40B4-BE49-F238E27FC236}">
                <a16:creationId xmlns:a16="http://schemas.microsoft.com/office/drawing/2014/main" id="{ADA994E9-7072-4B75-AE6D-3E70945C2526}"/>
              </a:ext>
            </a:extLst>
          </p:cNvPr>
          <p:cNvSpPr/>
          <p:nvPr/>
        </p:nvSpPr>
        <p:spPr bwMode="auto">
          <a:xfrm>
            <a:off x="5358253" y="305210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52" name="Đường kết nối Mũi tên Thẳng 51">
            <a:extLst>
              <a:ext uri="{FF2B5EF4-FFF2-40B4-BE49-F238E27FC236}">
                <a16:creationId xmlns:a16="http://schemas.microsoft.com/office/drawing/2014/main" id="{0E06B53A-F1E9-4DB6-B358-FCAF678AF711}"/>
              </a:ext>
            </a:extLst>
          </p:cNvPr>
          <p:cNvCxnSpPr>
            <a:cxnSpLocks/>
            <a:endCxn id="51" idx="1"/>
          </p:cNvCxnSpPr>
          <p:nvPr/>
        </p:nvCxnSpPr>
        <p:spPr bwMode="auto">
          <a:xfrm>
            <a:off x="4987484" y="2786329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Đường kết nối Mũi tên Thẳng 16">
            <a:extLst>
              <a:ext uri="{FF2B5EF4-FFF2-40B4-BE49-F238E27FC236}">
                <a16:creationId xmlns:a16="http://schemas.microsoft.com/office/drawing/2014/main" id="{08AC3725-8B9E-4971-AC55-2C9B4B5F5A5F}"/>
              </a:ext>
            </a:extLst>
          </p:cNvPr>
          <p:cNvCxnSpPr>
            <a:stCxn id="45" idx="3"/>
            <a:endCxn id="47" idx="0"/>
          </p:cNvCxnSpPr>
          <p:nvPr/>
        </p:nvCxnSpPr>
        <p:spPr>
          <a:xfrm flipH="1">
            <a:off x="4275381" y="2768195"/>
            <a:ext cx="257211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Hình Bầu dục 47">
            <a:extLst>
              <a:ext uri="{FF2B5EF4-FFF2-40B4-BE49-F238E27FC236}">
                <a16:creationId xmlns:a16="http://schemas.microsoft.com/office/drawing/2014/main" id="{23C0C67D-7A1A-4203-989B-56E72DEB2325}"/>
              </a:ext>
            </a:extLst>
          </p:cNvPr>
          <p:cNvSpPr/>
          <p:nvPr/>
        </p:nvSpPr>
        <p:spPr bwMode="auto">
          <a:xfrm>
            <a:off x="6228184" y="371703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53" name="Đường kết nối Mũi tên Thẳng 52">
            <a:extLst>
              <a:ext uri="{FF2B5EF4-FFF2-40B4-BE49-F238E27FC236}">
                <a16:creationId xmlns:a16="http://schemas.microsoft.com/office/drawing/2014/main" id="{9B435648-D74C-42F4-978E-67946F9CF05E}"/>
              </a:ext>
            </a:extLst>
          </p:cNvPr>
          <p:cNvCxnSpPr>
            <a:cxnSpLocks/>
            <a:endCxn id="48" idx="1"/>
          </p:cNvCxnSpPr>
          <p:nvPr/>
        </p:nvCxnSpPr>
        <p:spPr bwMode="auto">
          <a:xfrm>
            <a:off x="5857415" y="3451256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14893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994A791-83A7-49D0-B126-116446E5DD73}"/>
              </a:ext>
            </a:extLst>
          </p:cNvPr>
          <p:cNvSpPr txBox="1"/>
          <p:nvPr/>
        </p:nvSpPr>
        <p:spPr>
          <a:xfrm>
            <a:off x="26617" y="1406366"/>
            <a:ext cx="2204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Thêm</a:t>
            </a:r>
            <a:r>
              <a:rPr lang="en-US" dirty="0"/>
              <a:t> Node 9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</p:txBody>
      </p:sp>
      <p:sp>
        <p:nvSpPr>
          <p:cNvPr id="40" name="Hình Bầu dục 39">
            <a:extLst>
              <a:ext uri="{FF2B5EF4-FFF2-40B4-BE49-F238E27FC236}">
                <a16:creationId xmlns:a16="http://schemas.microsoft.com/office/drawing/2014/main" id="{51B9D47C-1B23-469A-9FCE-5F3BF4B2B076}"/>
              </a:ext>
            </a:extLst>
          </p:cNvPr>
          <p:cNvSpPr/>
          <p:nvPr/>
        </p:nvSpPr>
        <p:spPr bwMode="auto">
          <a:xfrm>
            <a:off x="1611886" y="305768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1" name="Hình Bầu dục 40">
            <a:extLst>
              <a:ext uri="{FF2B5EF4-FFF2-40B4-BE49-F238E27FC236}">
                <a16:creationId xmlns:a16="http://schemas.microsoft.com/office/drawing/2014/main" id="{6907AC56-DE61-4B76-BDB9-0450351DDF94}"/>
              </a:ext>
            </a:extLst>
          </p:cNvPr>
          <p:cNvSpPr/>
          <p:nvPr/>
        </p:nvSpPr>
        <p:spPr bwMode="auto">
          <a:xfrm>
            <a:off x="2489059" y="234467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2" name="Hình Bầu dục 41">
            <a:extLst>
              <a:ext uri="{FF2B5EF4-FFF2-40B4-BE49-F238E27FC236}">
                <a16:creationId xmlns:a16="http://schemas.microsoft.com/office/drawing/2014/main" id="{D8108486-DF7A-4DEF-9861-DB8FBA5618EC}"/>
              </a:ext>
            </a:extLst>
          </p:cNvPr>
          <p:cNvSpPr/>
          <p:nvPr/>
        </p:nvSpPr>
        <p:spPr bwMode="auto">
          <a:xfrm>
            <a:off x="3491880" y="166127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43" name="Đường kết nối Mũi tên Thẳng 42">
            <a:extLst>
              <a:ext uri="{FF2B5EF4-FFF2-40B4-BE49-F238E27FC236}">
                <a16:creationId xmlns:a16="http://schemas.microsoft.com/office/drawing/2014/main" id="{3700443C-8D72-45EA-B2E7-E9FCE4FCC910}"/>
              </a:ext>
            </a:extLst>
          </p:cNvPr>
          <p:cNvCxnSpPr>
            <a:cxnSpLocks/>
            <a:stCxn id="41" idx="3"/>
            <a:endCxn id="40" idx="7"/>
          </p:cNvCxnSpPr>
          <p:nvPr/>
        </p:nvCxnSpPr>
        <p:spPr bwMode="auto">
          <a:xfrm flipH="1">
            <a:off x="2165050" y="2774910"/>
            <a:ext cx="418917" cy="35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Hình Bầu dục 43">
            <a:extLst>
              <a:ext uri="{FF2B5EF4-FFF2-40B4-BE49-F238E27FC236}">
                <a16:creationId xmlns:a16="http://schemas.microsoft.com/office/drawing/2014/main" id="{1079FEB5-A56A-47F8-B515-5835A057BD30}"/>
              </a:ext>
            </a:extLst>
          </p:cNvPr>
          <p:cNvSpPr/>
          <p:nvPr/>
        </p:nvSpPr>
        <p:spPr bwMode="auto">
          <a:xfrm>
            <a:off x="3042223" y="311531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5" name="Hình Bầu dục 44">
            <a:extLst>
              <a:ext uri="{FF2B5EF4-FFF2-40B4-BE49-F238E27FC236}">
                <a16:creationId xmlns:a16="http://schemas.microsoft.com/office/drawing/2014/main" id="{66FAF8EF-3D38-4197-9E96-86DD54F07C92}"/>
              </a:ext>
            </a:extLst>
          </p:cNvPr>
          <p:cNvSpPr/>
          <p:nvPr/>
        </p:nvSpPr>
        <p:spPr bwMode="auto">
          <a:xfrm>
            <a:off x="4437684" y="233795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46" name="Đường kết nối Mũi tên Thẳng 45">
            <a:extLst>
              <a:ext uri="{FF2B5EF4-FFF2-40B4-BE49-F238E27FC236}">
                <a16:creationId xmlns:a16="http://schemas.microsoft.com/office/drawing/2014/main" id="{D8B1D82F-4378-48F1-BE91-48F4D1C0E25F}"/>
              </a:ext>
            </a:extLst>
          </p:cNvPr>
          <p:cNvCxnSpPr>
            <a:cxnSpLocks/>
            <a:stCxn id="42" idx="5"/>
            <a:endCxn id="45" idx="1"/>
          </p:cNvCxnSpPr>
          <p:nvPr/>
        </p:nvCxnSpPr>
        <p:spPr bwMode="auto">
          <a:xfrm>
            <a:off x="4045044" y="2091514"/>
            <a:ext cx="487548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Hình Bầu dục 46">
            <a:extLst>
              <a:ext uri="{FF2B5EF4-FFF2-40B4-BE49-F238E27FC236}">
                <a16:creationId xmlns:a16="http://schemas.microsoft.com/office/drawing/2014/main" id="{F388E946-307D-425B-8307-91125747A7F5}"/>
              </a:ext>
            </a:extLst>
          </p:cNvPr>
          <p:cNvSpPr/>
          <p:nvPr/>
        </p:nvSpPr>
        <p:spPr bwMode="auto">
          <a:xfrm>
            <a:off x="3951345" y="308845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49" name="Đường kết nối Mũi tên Thẳng 48">
            <a:extLst>
              <a:ext uri="{FF2B5EF4-FFF2-40B4-BE49-F238E27FC236}">
                <a16:creationId xmlns:a16="http://schemas.microsoft.com/office/drawing/2014/main" id="{7E90738E-B96D-41A7-87DD-6F72EABF2946}"/>
              </a:ext>
            </a:extLst>
          </p:cNvPr>
          <p:cNvCxnSpPr>
            <a:stCxn id="42" idx="3"/>
            <a:endCxn id="41" idx="7"/>
          </p:cNvCxnSpPr>
          <p:nvPr/>
        </p:nvCxnSpPr>
        <p:spPr bwMode="auto">
          <a:xfrm flipH="1">
            <a:off x="3042223" y="2091514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Đường kết nối Mũi tên Thẳng 49">
            <a:extLst>
              <a:ext uri="{FF2B5EF4-FFF2-40B4-BE49-F238E27FC236}">
                <a16:creationId xmlns:a16="http://schemas.microsoft.com/office/drawing/2014/main" id="{AA8009C3-67C4-4C05-A518-3A9A16514334}"/>
              </a:ext>
            </a:extLst>
          </p:cNvPr>
          <p:cNvCxnSpPr>
            <a:stCxn id="41" idx="5"/>
            <a:endCxn id="44" idx="1"/>
          </p:cNvCxnSpPr>
          <p:nvPr/>
        </p:nvCxnSpPr>
        <p:spPr bwMode="auto">
          <a:xfrm>
            <a:off x="3042223" y="2774910"/>
            <a:ext cx="94908" cy="41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Hình Bầu dục 50">
            <a:extLst>
              <a:ext uri="{FF2B5EF4-FFF2-40B4-BE49-F238E27FC236}">
                <a16:creationId xmlns:a16="http://schemas.microsoft.com/office/drawing/2014/main" id="{ADA994E9-7072-4B75-AE6D-3E70945C2526}"/>
              </a:ext>
            </a:extLst>
          </p:cNvPr>
          <p:cNvSpPr/>
          <p:nvPr/>
        </p:nvSpPr>
        <p:spPr bwMode="auto">
          <a:xfrm>
            <a:off x="5358253" y="3052105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52" name="Đường kết nối Mũi tên Thẳng 51">
            <a:extLst>
              <a:ext uri="{FF2B5EF4-FFF2-40B4-BE49-F238E27FC236}">
                <a16:creationId xmlns:a16="http://schemas.microsoft.com/office/drawing/2014/main" id="{0E06B53A-F1E9-4DB6-B358-FCAF678AF711}"/>
              </a:ext>
            </a:extLst>
          </p:cNvPr>
          <p:cNvCxnSpPr>
            <a:cxnSpLocks/>
            <a:endCxn id="51" idx="1"/>
          </p:cNvCxnSpPr>
          <p:nvPr/>
        </p:nvCxnSpPr>
        <p:spPr bwMode="auto">
          <a:xfrm>
            <a:off x="4987484" y="2786329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Đường kết nối Mũi tên Thẳng 16">
            <a:extLst>
              <a:ext uri="{FF2B5EF4-FFF2-40B4-BE49-F238E27FC236}">
                <a16:creationId xmlns:a16="http://schemas.microsoft.com/office/drawing/2014/main" id="{08AC3725-8B9E-4971-AC55-2C9B4B5F5A5F}"/>
              </a:ext>
            </a:extLst>
          </p:cNvPr>
          <p:cNvCxnSpPr>
            <a:stCxn id="45" idx="3"/>
            <a:endCxn id="47" idx="0"/>
          </p:cNvCxnSpPr>
          <p:nvPr/>
        </p:nvCxnSpPr>
        <p:spPr>
          <a:xfrm flipH="1">
            <a:off x="4275381" y="2768195"/>
            <a:ext cx="257211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Hình Bầu dục 47">
            <a:extLst>
              <a:ext uri="{FF2B5EF4-FFF2-40B4-BE49-F238E27FC236}">
                <a16:creationId xmlns:a16="http://schemas.microsoft.com/office/drawing/2014/main" id="{23C0C67D-7A1A-4203-989B-56E72DEB2325}"/>
              </a:ext>
            </a:extLst>
          </p:cNvPr>
          <p:cNvSpPr/>
          <p:nvPr/>
        </p:nvSpPr>
        <p:spPr bwMode="auto">
          <a:xfrm>
            <a:off x="6228184" y="3717032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53" name="Đường kết nối Mũi tên Thẳng 52">
            <a:extLst>
              <a:ext uri="{FF2B5EF4-FFF2-40B4-BE49-F238E27FC236}">
                <a16:creationId xmlns:a16="http://schemas.microsoft.com/office/drawing/2014/main" id="{9B435648-D74C-42F4-978E-67946F9CF05E}"/>
              </a:ext>
            </a:extLst>
          </p:cNvPr>
          <p:cNvCxnSpPr>
            <a:cxnSpLocks/>
            <a:endCxn id="48" idx="1"/>
          </p:cNvCxnSpPr>
          <p:nvPr/>
        </p:nvCxnSpPr>
        <p:spPr bwMode="auto">
          <a:xfrm>
            <a:off x="5857415" y="3451256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F4262542-F6D9-4522-A4EE-64CE355BAE2A}"/>
              </a:ext>
            </a:extLst>
          </p:cNvPr>
          <p:cNvSpPr/>
          <p:nvPr/>
        </p:nvSpPr>
        <p:spPr bwMode="auto">
          <a:xfrm>
            <a:off x="7092280" y="4365104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cxnSp>
        <p:nvCxnSpPr>
          <p:cNvPr id="25" name="Đường kết nối Mũi tên Thẳng 24">
            <a:extLst>
              <a:ext uri="{FF2B5EF4-FFF2-40B4-BE49-F238E27FC236}">
                <a16:creationId xmlns:a16="http://schemas.microsoft.com/office/drawing/2014/main" id="{989DD4AC-5EAB-4D15-A653-1F7194C964F3}"/>
              </a:ext>
            </a:extLst>
          </p:cNvPr>
          <p:cNvCxnSpPr>
            <a:cxnSpLocks/>
            <a:endCxn id="24" idx="1"/>
          </p:cNvCxnSpPr>
          <p:nvPr/>
        </p:nvCxnSpPr>
        <p:spPr bwMode="auto">
          <a:xfrm>
            <a:off x="6721511" y="4099328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7D2C294-575B-4D55-B757-E81B9A292FCF}"/>
              </a:ext>
            </a:extLst>
          </p:cNvPr>
          <p:cNvSpPr txBox="1"/>
          <p:nvPr/>
        </p:nvSpPr>
        <p:spPr>
          <a:xfrm>
            <a:off x="147956" y="4435972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7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/>
              <a:t>=&gt;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7 </a:t>
            </a:r>
            <a:r>
              <a:rPr lang="en-US" dirty="0" err="1"/>
              <a:t>với</a:t>
            </a:r>
            <a:r>
              <a:rPr lang="en-US" dirty="0"/>
              <a:t> Root = 7 &amp; Pivot = 8</a:t>
            </a:r>
          </a:p>
        </p:txBody>
      </p:sp>
    </p:spTree>
    <p:extLst>
      <p:ext uri="{BB962C8B-B14F-4D97-AF65-F5344CB8AC3E}">
        <p14:creationId xmlns:p14="http://schemas.microsoft.com/office/powerpoint/2010/main" val="417554270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 bwMode="auto">
          <a:xfrm>
            <a:off x="304799" y="558800"/>
            <a:ext cx="7651577" cy="709960"/>
            <a:chOff x="789624" y="1191463"/>
            <a:chExt cx="2637849" cy="709960"/>
          </a:xfrm>
        </p:grpSpPr>
        <p:sp>
          <p:nvSpPr>
            <p:cNvPr id="7" name="AutoShape 52"/>
            <p:cNvSpPr>
              <a:spLocks noChangeArrowheads="1"/>
            </p:cNvSpPr>
            <p:nvPr/>
          </p:nvSpPr>
          <p:spPr bwMode="gray">
            <a:xfrm>
              <a:off x="990600" y="1191463"/>
              <a:ext cx="2436873" cy="70996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  4.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Nhị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Phân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Kiếm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(AVL) </a:t>
              </a:r>
            </a:p>
            <a:p>
              <a:pPr>
                <a:defRPr/>
              </a:pP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–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Tình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huống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thêm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Node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vào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BST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khiến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cây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bị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mất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cân</a:t>
              </a:r>
              <a:r>
                <a:rPr lang="en-US" b="1" dirty="0">
                  <a:solidFill>
                    <a:srgbClr val="002060"/>
                  </a:solidFill>
                  <a:latin typeface="Cambria"/>
                </a:rPr>
                <a:t> </a:t>
              </a:r>
              <a:r>
                <a:rPr lang="en-US" b="1" dirty="0" err="1">
                  <a:solidFill>
                    <a:srgbClr val="002060"/>
                  </a:solidFill>
                  <a:latin typeface="Cambria"/>
                </a:rPr>
                <a:t>bằng</a:t>
              </a:r>
              <a:endParaRPr lang="en-US" b="1" dirty="0"/>
            </a:p>
          </p:txBody>
        </p:sp>
        <p:grpSp>
          <p:nvGrpSpPr>
            <p:cNvPr id="8" name="Group 17"/>
            <p:cNvGrpSpPr/>
            <p:nvPr/>
          </p:nvGrpSpPr>
          <p:grpSpPr bwMode="auto">
            <a:xfrm>
              <a:off x="789624" y="1295400"/>
              <a:ext cx="304328" cy="272472"/>
              <a:chOff x="1110" y="2656"/>
              <a:chExt cx="1334" cy="1351"/>
            </a:xfrm>
          </p:grpSpPr>
          <p:sp>
            <p:nvSpPr>
              <p:cNvPr id="9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321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225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148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800" b="1" i="0" u="none" strike="noStrike" cap="none" spc="0">
                  <a:ln>
                    <a:noFill/>
                  </a:ln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0" name="Hình Bầu dục 39">
            <a:extLst>
              <a:ext uri="{FF2B5EF4-FFF2-40B4-BE49-F238E27FC236}">
                <a16:creationId xmlns:a16="http://schemas.microsoft.com/office/drawing/2014/main" id="{51B9D47C-1B23-469A-9FCE-5F3BF4B2B076}"/>
              </a:ext>
            </a:extLst>
          </p:cNvPr>
          <p:cNvSpPr/>
          <p:nvPr/>
        </p:nvSpPr>
        <p:spPr bwMode="auto">
          <a:xfrm>
            <a:off x="1853617" y="4090450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1" name="Hình Bầu dục 40">
            <a:extLst>
              <a:ext uri="{FF2B5EF4-FFF2-40B4-BE49-F238E27FC236}">
                <a16:creationId xmlns:a16="http://schemas.microsoft.com/office/drawing/2014/main" id="{6907AC56-DE61-4B76-BDB9-0450351DDF94}"/>
              </a:ext>
            </a:extLst>
          </p:cNvPr>
          <p:cNvSpPr/>
          <p:nvPr/>
        </p:nvSpPr>
        <p:spPr bwMode="auto">
          <a:xfrm>
            <a:off x="2730790" y="3377433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2" name="Hình Bầu dục 41">
            <a:extLst>
              <a:ext uri="{FF2B5EF4-FFF2-40B4-BE49-F238E27FC236}">
                <a16:creationId xmlns:a16="http://schemas.microsoft.com/office/drawing/2014/main" id="{D8108486-DF7A-4DEF-9861-DB8FBA5618EC}"/>
              </a:ext>
            </a:extLst>
          </p:cNvPr>
          <p:cNvSpPr/>
          <p:nvPr/>
        </p:nvSpPr>
        <p:spPr bwMode="auto">
          <a:xfrm>
            <a:off x="3733611" y="2694037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43" name="Đường kết nối Mũi tên Thẳng 42">
            <a:extLst>
              <a:ext uri="{FF2B5EF4-FFF2-40B4-BE49-F238E27FC236}">
                <a16:creationId xmlns:a16="http://schemas.microsoft.com/office/drawing/2014/main" id="{3700443C-8D72-45EA-B2E7-E9FCE4FCC910}"/>
              </a:ext>
            </a:extLst>
          </p:cNvPr>
          <p:cNvCxnSpPr>
            <a:cxnSpLocks/>
            <a:stCxn id="41" idx="3"/>
            <a:endCxn id="40" idx="7"/>
          </p:cNvCxnSpPr>
          <p:nvPr/>
        </p:nvCxnSpPr>
        <p:spPr bwMode="auto">
          <a:xfrm flipH="1">
            <a:off x="2406781" y="3807671"/>
            <a:ext cx="418917" cy="35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Hình Bầu dục 43">
            <a:extLst>
              <a:ext uri="{FF2B5EF4-FFF2-40B4-BE49-F238E27FC236}">
                <a16:creationId xmlns:a16="http://schemas.microsoft.com/office/drawing/2014/main" id="{1079FEB5-A56A-47F8-B515-5835A057BD30}"/>
              </a:ext>
            </a:extLst>
          </p:cNvPr>
          <p:cNvSpPr/>
          <p:nvPr/>
        </p:nvSpPr>
        <p:spPr bwMode="auto">
          <a:xfrm>
            <a:off x="3283954" y="414807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5" name="Hình Bầu dục 44">
            <a:extLst>
              <a:ext uri="{FF2B5EF4-FFF2-40B4-BE49-F238E27FC236}">
                <a16:creationId xmlns:a16="http://schemas.microsoft.com/office/drawing/2014/main" id="{66FAF8EF-3D38-4197-9E96-86DD54F07C92}"/>
              </a:ext>
            </a:extLst>
          </p:cNvPr>
          <p:cNvSpPr/>
          <p:nvPr/>
        </p:nvSpPr>
        <p:spPr bwMode="auto">
          <a:xfrm>
            <a:off x="4679415" y="337071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46" name="Đường kết nối Mũi tên Thẳng 45">
            <a:extLst>
              <a:ext uri="{FF2B5EF4-FFF2-40B4-BE49-F238E27FC236}">
                <a16:creationId xmlns:a16="http://schemas.microsoft.com/office/drawing/2014/main" id="{D8B1D82F-4378-48F1-BE91-48F4D1C0E25F}"/>
              </a:ext>
            </a:extLst>
          </p:cNvPr>
          <p:cNvCxnSpPr>
            <a:cxnSpLocks/>
            <a:stCxn id="42" idx="5"/>
            <a:endCxn id="45" idx="1"/>
          </p:cNvCxnSpPr>
          <p:nvPr/>
        </p:nvCxnSpPr>
        <p:spPr bwMode="auto">
          <a:xfrm>
            <a:off x="4286775" y="3124275"/>
            <a:ext cx="487548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Hình Bầu dục 46">
            <a:extLst>
              <a:ext uri="{FF2B5EF4-FFF2-40B4-BE49-F238E27FC236}">
                <a16:creationId xmlns:a16="http://schemas.microsoft.com/office/drawing/2014/main" id="{F388E946-307D-425B-8307-91125747A7F5}"/>
              </a:ext>
            </a:extLst>
          </p:cNvPr>
          <p:cNvSpPr/>
          <p:nvPr/>
        </p:nvSpPr>
        <p:spPr bwMode="auto">
          <a:xfrm>
            <a:off x="4193076" y="4121216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49" name="Đường kết nối Mũi tên Thẳng 48">
            <a:extLst>
              <a:ext uri="{FF2B5EF4-FFF2-40B4-BE49-F238E27FC236}">
                <a16:creationId xmlns:a16="http://schemas.microsoft.com/office/drawing/2014/main" id="{7E90738E-B96D-41A7-87DD-6F72EABF2946}"/>
              </a:ext>
            </a:extLst>
          </p:cNvPr>
          <p:cNvCxnSpPr>
            <a:stCxn id="42" idx="3"/>
            <a:endCxn id="41" idx="7"/>
          </p:cNvCxnSpPr>
          <p:nvPr/>
        </p:nvCxnSpPr>
        <p:spPr bwMode="auto">
          <a:xfrm flipH="1">
            <a:off x="3283954" y="3124275"/>
            <a:ext cx="544565" cy="326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Đường kết nối Mũi tên Thẳng 49">
            <a:extLst>
              <a:ext uri="{FF2B5EF4-FFF2-40B4-BE49-F238E27FC236}">
                <a16:creationId xmlns:a16="http://schemas.microsoft.com/office/drawing/2014/main" id="{AA8009C3-67C4-4C05-A518-3A9A16514334}"/>
              </a:ext>
            </a:extLst>
          </p:cNvPr>
          <p:cNvCxnSpPr>
            <a:stCxn id="41" idx="5"/>
            <a:endCxn id="44" idx="1"/>
          </p:cNvCxnSpPr>
          <p:nvPr/>
        </p:nvCxnSpPr>
        <p:spPr bwMode="auto">
          <a:xfrm>
            <a:off x="3283954" y="3807671"/>
            <a:ext cx="94908" cy="41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Hình Bầu dục 50">
            <a:extLst>
              <a:ext uri="{FF2B5EF4-FFF2-40B4-BE49-F238E27FC236}">
                <a16:creationId xmlns:a16="http://schemas.microsoft.com/office/drawing/2014/main" id="{ADA994E9-7072-4B75-AE6D-3E70945C2526}"/>
              </a:ext>
            </a:extLst>
          </p:cNvPr>
          <p:cNvSpPr/>
          <p:nvPr/>
        </p:nvSpPr>
        <p:spPr bwMode="auto">
          <a:xfrm>
            <a:off x="4880628" y="4676478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cxnSp>
        <p:nvCxnSpPr>
          <p:cNvPr id="17" name="Đường kết nối Mũi tên Thẳng 16">
            <a:extLst>
              <a:ext uri="{FF2B5EF4-FFF2-40B4-BE49-F238E27FC236}">
                <a16:creationId xmlns:a16="http://schemas.microsoft.com/office/drawing/2014/main" id="{08AC3725-8B9E-4971-AC55-2C9B4B5F5A5F}"/>
              </a:ext>
            </a:extLst>
          </p:cNvPr>
          <p:cNvCxnSpPr>
            <a:stCxn id="45" idx="3"/>
            <a:endCxn id="47" idx="0"/>
          </p:cNvCxnSpPr>
          <p:nvPr/>
        </p:nvCxnSpPr>
        <p:spPr>
          <a:xfrm flipH="1">
            <a:off x="4517112" y="3800956"/>
            <a:ext cx="257211" cy="32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Hình Bầu dục 47">
            <a:extLst>
              <a:ext uri="{FF2B5EF4-FFF2-40B4-BE49-F238E27FC236}">
                <a16:creationId xmlns:a16="http://schemas.microsoft.com/office/drawing/2014/main" id="{23C0C67D-7A1A-4203-989B-56E72DEB2325}"/>
              </a:ext>
            </a:extLst>
          </p:cNvPr>
          <p:cNvSpPr/>
          <p:nvPr/>
        </p:nvSpPr>
        <p:spPr bwMode="auto">
          <a:xfrm>
            <a:off x="5588537" y="4053279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53" name="Đường kết nối Mũi tên Thẳng 52">
            <a:extLst>
              <a:ext uri="{FF2B5EF4-FFF2-40B4-BE49-F238E27FC236}">
                <a16:creationId xmlns:a16="http://schemas.microsoft.com/office/drawing/2014/main" id="{9B435648-D74C-42F4-978E-67946F9CF05E}"/>
              </a:ext>
            </a:extLst>
          </p:cNvPr>
          <p:cNvCxnSpPr>
            <a:cxnSpLocks/>
            <a:endCxn id="48" idx="1"/>
          </p:cNvCxnSpPr>
          <p:nvPr/>
        </p:nvCxnSpPr>
        <p:spPr bwMode="auto">
          <a:xfrm>
            <a:off x="5217768" y="3787503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Hình Bầu dục 23">
            <a:extLst>
              <a:ext uri="{FF2B5EF4-FFF2-40B4-BE49-F238E27FC236}">
                <a16:creationId xmlns:a16="http://schemas.microsoft.com/office/drawing/2014/main" id="{F4262542-F6D9-4522-A4EE-64CE355BAE2A}"/>
              </a:ext>
            </a:extLst>
          </p:cNvPr>
          <p:cNvSpPr/>
          <p:nvPr/>
        </p:nvSpPr>
        <p:spPr bwMode="auto">
          <a:xfrm>
            <a:off x="6452633" y="4701351"/>
            <a:ext cx="648072" cy="5040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cxnSp>
        <p:nvCxnSpPr>
          <p:cNvPr id="25" name="Đường kết nối Mũi tên Thẳng 24">
            <a:extLst>
              <a:ext uri="{FF2B5EF4-FFF2-40B4-BE49-F238E27FC236}">
                <a16:creationId xmlns:a16="http://schemas.microsoft.com/office/drawing/2014/main" id="{989DD4AC-5EAB-4D15-A653-1F7194C964F3}"/>
              </a:ext>
            </a:extLst>
          </p:cNvPr>
          <p:cNvCxnSpPr>
            <a:cxnSpLocks/>
            <a:endCxn id="24" idx="1"/>
          </p:cNvCxnSpPr>
          <p:nvPr/>
        </p:nvCxnSpPr>
        <p:spPr bwMode="auto">
          <a:xfrm>
            <a:off x="6081864" y="4435575"/>
            <a:ext cx="465677" cy="339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7D2C294-575B-4D55-B757-E81B9A292FCF}"/>
              </a:ext>
            </a:extLst>
          </p:cNvPr>
          <p:cNvSpPr txBox="1"/>
          <p:nvPr/>
        </p:nvSpPr>
        <p:spPr>
          <a:xfrm>
            <a:off x="184428" y="1528727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 7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– </a:t>
            </a:r>
            <a:r>
              <a:rPr lang="en-US" dirty="0" err="1"/>
              <a:t>Phải</a:t>
            </a:r>
            <a:endParaRPr lang="en-US" dirty="0"/>
          </a:p>
          <a:p>
            <a:r>
              <a:rPr lang="en-US" dirty="0"/>
              <a:t>=&gt; Quay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Node 7 </a:t>
            </a:r>
            <a:r>
              <a:rPr lang="en-US" dirty="0" err="1"/>
              <a:t>với</a:t>
            </a:r>
            <a:r>
              <a:rPr lang="en-US" dirty="0"/>
              <a:t> Root = 7 &amp; Pivot = 8</a:t>
            </a:r>
          </a:p>
        </p:txBody>
      </p:sp>
      <p:cxnSp>
        <p:nvCxnSpPr>
          <p:cNvPr id="5" name="Đường kết nối Mũi tên Thẳng 4">
            <a:extLst>
              <a:ext uri="{FF2B5EF4-FFF2-40B4-BE49-F238E27FC236}">
                <a16:creationId xmlns:a16="http://schemas.microsoft.com/office/drawing/2014/main" id="{522A4B33-6984-409B-968C-8F74136A54B2}"/>
              </a:ext>
            </a:extLst>
          </p:cNvPr>
          <p:cNvCxnSpPr>
            <a:stCxn id="48" idx="3"/>
            <a:endCxn id="51" idx="7"/>
          </p:cNvCxnSpPr>
          <p:nvPr/>
        </p:nvCxnSpPr>
        <p:spPr>
          <a:xfrm flipH="1">
            <a:off x="5433792" y="4483517"/>
            <a:ext cx="249653" cy="266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13D26BD7-5D95-4115-9DC6-BC5DB486FA7A}"/>
              </a:ext>
            </a:extLst>
          </p:cNvPr>
          <p:cNvSpPr txBox="1"/>
          <p:nvPr/>
        </p:nvSpPr>
        <p:spPr>
          <a:xfrm>
            <a:off x="184428" y="5602115"/>
            <a:ext cx="6803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Hoàn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tất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quá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trình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thêm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dãy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khóa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vào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=&gt; </a:t>
            </a:r>
            <a:r>
              <a:rPr lang="en-US" b="1" dirty="0" err="1">
                <a:solidFill>
                  <a:srgbClr val="FF0000"/>
                </a:solidFill>
              </a:rPr>
              <a:t>Cây</a:t>
            </a:r>
            <a:r>
              <a:rPr lang="en-US" b="1" dirty="0">
                <a:solidFill>
                  <a:srgbClr val="FF0000"/>
                </a:solidFill>
              </a:rPr>
              <a:t> AVL </a:t>
            </a:r>
            <a:r>
              <a:rPr lang="en-US" b="1" dirty="0" err="1">
                <a:solidFill>
                  <a:srgbClr val="FF0000"/>
                </a:solidFill>
              </a:rPr>
              <a:t>đã</a:t>
            </a:r>
            <a:r>
              <a:rPr lang="en-US" b="1" dirty="0">
                <a:solidFill>
                  <a:srgbClr val="FF0000"/>
                </a:solidFill>
              </a:rPr>
              <a:t> đ</a:t>
            </a:r>
            <a:r>
              <a:rPr lang="vi-VN" b="1" dirty="0">
                <a:solidFill>
                  <a:srgbClr val="FF0000"/>
                </a:solidFill>
              </a:rPr>
              <a:t>ư</a:t>
            </a:r>
            <a:r>
              <a:rPr lang="en-US" b="1" dirty="0" err="1">
                <a:solidFill>
                  <a:srgbClr val="FF0000"/>
                </a:solidFill>
              </a:rPr>
              <a:t>ợc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tạo</a:t>
            </a:r>
            <a:r>
              <a:rPr lang="en-US" b="1" dirty="0">
                <a:solidFill>
                  <a:srgbClr val="FF0000"/>
                </a:solidFill>
              </a:rPr>
              <a:t> ra</a:t>
            </a:r>
          </a:p>
        </p:txBody>
      </p:sp>
    </p:spTree>
    <p:extLst>
      <p:ext uri="{BB962C8B-B14F-4D97-AF65-F5344CB8AC3E}">
        <p14:creationId xmlns:p14="http://schemas.microsoft.com/office/powerpoint/2010/main" val="2403923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13197</TotalTime>
  <Words>9651</Words>
  <Application>Microsoft Office PowerPoint</Application>
  <PresentationFormat>Trình chiếu Trên màn hình (4:3)</PresentationFormat>
  <Paragraphs>849</Paragraphs>
  <Slides>105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105</vt:i4>
      </vt:variant>
    </vt:vector>
  </HeadingPairs>
  <TitlesOfParts>
    <vt:vector size="113" baseType="lpstr">
      <vt:lpstr>Arial</vt:lpstr>
      <vt:lpstr>Calibri</vt:lpstr>
      <vt:lpstr>Cambria</vt:lpstr>
      <vt:lpstr>Symbol</vt:lpstr>
      <vt:lpstr>Times New Roman</vt:lpstr>
      <vt:lpstr>VNI-Heather</vt:lpstr>
      <vt:lpstr>Wingdings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NguyenVietNamSon</dc:creator>
  <cp:lastModifiedBy>Nguyễn Việt Nam Sơn</cp:lastModifiedBy>
  <cp:revision>708</cp:revision>
  <dcterms:modified xsi:type="dcterms:W3CDTF">2019-06-28T10:00:24Z</dcterms:modified>
</cp:coreProperties>
</file>